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7206" r:id="rId1"/>
    <p:sldMasterId id="2147487799" r:id="rId2"/>
  </p:sldMasterIdLst>
  <p:notesMasterIdLst>
    <p:notesMasterId r:id="rId42"/>
  </p:notesMasterIdLst>
  <p:handoutMasterIdLst>
    <p:handoutMasterId r:id="rId43"/>
  </p:handoutMasterIdLst>
  <p:sldIdLst>
    <p:sldId id="2147478578" r:id="rId3"/>
    <p:sldId id="2147480645" r:id="rId4"/>
    <p:sldId id="2147480790" r:id="rId5"/>
    <p:sldId id="2147480784" r:id="rId6"/>
    <p:sldId id="2147480789" r:id="rId7"/>
    <p:sldId id="2147477429" r:id="rId8"/>
    <p:sldId id="2147469716" r:id="rId9"/>
    <p:sldId id="2147469717" r:id="rId10"/>
    <p:sldId id="2147469718" r:id="rId11"/>
    <p:sldId id="2147469719" r:id="rId12"/>
    <p:sldId id="2147470173" r:id="rId13"/>
    <p:sldId id="2147480786" r:id="rId14"/>
    <p:sldId id="2147480798" r:id="rId15"/>
    <p:sldId id="2147469723" r:id="rId16"/>
    <p:sldId id="2147469725" r:id="rId17"/>
    <p:sldId id="2147480810" r:id="rId18"/>
    <p:sldId id="2147480787" r:id="rId19"/>
    <p:sldId id="2147480799" r:id="rId20"/>
    <p:sldId id="2147480788" r:id="rId21"/>
    <p:sldId id="2147480796" r:id="rId22"/>
    <p:sldId id="2147480797" r:id="rId23"/>
    <p:sldId id="2147480801" r:id="rId24"/>
    <p:sldId id="2134805587" r:id="rId25"/>
    <p:sldId id="2147480807" r:id="rId26"/>
    <p:sldId id="2147480812" r:id="rId27"/>
    <p:sldId id="2147480811" r:id="rId28"/>
    <p:sldId id="2147480808" r:id="rId29"/>
    <p:sldId id="2147480806" r:id="rId30"/>
    <p:sldId id="2147480804" r:id="rId31"/>
    <p:sldId id="2147480792" r:id="rId32"/>
    <p:sldId id="2147480793" r:id="rId33"/>
    <p:sldId id="2147480794" r:id="rId34"/>
    <p:sldId id="2147480795" r:id="rId35"/>
    <p:sldId id="2147480008" r:id="rId36"/>
    <p:sldId id="2147480543" r:id="rId37"/>
    <p:sldId id="2147480802" r:id="rId38"/>
    <p:sldId id="2147480546" r:id="rId39"/>
    <p:sldId id="2147480781" r:id="rId40"/>
    <p:sldId id="20761373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B0533026-3E20-48A4-95E5-658249E4B427}">
          <p14:sldIdLst>
            <p14:sldId id="2147478578"/>
          </p14:sldIdLst>
        </p14:section>
        <p14:section name="Details" id="{74C75EED-F520-43F3-B3BE-8432DAB7E929}">
          <p14:sldIdLst>
            <p14:sldId id="2147480645"/>
            <p14:sldId id="2147480790"/>
            <p14:sldId id="2147480784"/>
            <p14:sldId id="2147480789"/>
            <p14:sldId id="2147477429"/>
            <p14:sldId id="2147469716"/>
            <p14:sldId id="2147469717"/>
            <p14:sldId id="2147469718"/>
            <p14:sldId id="2147469719"/>
            <p14:sldId id="2147470173"/>
            <p14:sldId id="2147480786"/>
            <p14:sldId id="2147480798"/>
            <p14:sldId id="2147469723"/>
            <p14:sldId id="2147469725"/>
            <p14:sldId id="2147480810"/>
            <p14:sldId id="2147480787"/>
            <p14:sldId id="2147480799"/>
            <p14:sldId id="2147480788"/>
            <p14:sldId id="2147480796"/>
            <p14:sldId id="2147480797"/>
          </p14:sldIdLst>
        </p14:section>
        <p14:section name="Custom Model" id="{E5F79762-D3C2-4A27-A34A-5EC777B31A17}">
          <p14:sldIdLst>
            <p14:sldId id="2147480801"/>
            <p14:sldId id="2134805587"/>
            <p14:sldId id="2147480807"/>
            <p14:sldId id="2147480812"/>
            <p14:sldId id="2147480811"/>
            <p14:sldId id="2147480808"/>
            <p14:sldId id="2147480806"/>
          </p14:sldIdLst>
        </p14:section>
        <p14:section name="Pricing" id="{EE3D5EE3-0CFA-42A7-B27C-9F5CFCB6A9C8}">
          <p14:sldIdLst>
            <p14:sldId id="2147480804"/>
            <p14:sldId id="2147480792"/>
            <p14:sldId id="2147480793"/>
            <p14:sldId id="2147480794"/>
            <p14:sldId id="2147480795"/>
          </p14:sldIdLst>
        </p14:section>
        <p14:section name="RAG" id="{202BF4D3-EB8C-49CC-8DD2-DB0A5EB85351}">
          <p14:sldIdLst>
            <p14:sldId id="2147480008"/>
            <p14:sldId id="2147480543"/>
            <p14:sldId id="2147480802"/>
            <p14:sldId id="2147480546"/>
          </p14:sldIdLst>
        </p14:section>
        <p14:section name="End" id="{7AE2D383-33DD-4386-89A0-04A9C2064E08}">
          <p14:sldIdLst>
            <p14:sldId id="2147480781"/>
            <p14:sldId id="2076137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8F57"/>
    <a:srgbClr val="1B1A20"/>
    <a:srgbClr val="E6E6E6"/>
    <a:srgbClr val="091F2C"/>
    <a:srgbClr val="0078D4"/>
    <a:srgbClr val="7F7F7F"/>
    <a:srgbClr val="4472C4"/>
    <a:srgbClr val="50E6FF"/>
    <a:srgbClr val="243A5E"/>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2ABF3-D2E5-4788-B1AD-C6711E7BA72E}" v="100" dt="2024-03-04T09:13:1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8" autoAdjust="0"/>
    <p:restoredTop sz="72460" autoAdjust="0"/>
  </p:normalViewPr>
  <p:slideViewPr>
    <p:cSldViewPr snapToGrid="0">
      <p:cViewPr varScale="1">
        <p:scale>
          <a:sx n="92" d="100"/>
          <a:sy n="92" d="100"/>
        </p:scale>
        <p:origin x="44" y="21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E62A6-D94B-4F65-92E5-8B298DD3BF71}" type="doc">
      <dgm:prSet loTypeId="urn:microsoft.com/office/officeart/2005/8/layout/chevron1" loCatId="process" qsTypeId="urn:microsoft.com/office/officeart/2005/8/quickstyle/simple1" qsCatId="simple" csTypeId="urn:microsoft.com/office/officeart/2005/8/colors/accent0_2" csCatId="mainScheme" phldr="1"/>
      <dgm:spPr/>
    </dgm:pt>
    <dgm:pt modelId="{6CB25B15-5FF4-4AE9-8CF7-EBBE49C65729}">
      <dgm:prSet phldrT="[Text]" custT="1"/>
      <dgm:spPr>
        <a:solidFill>
          <a:schemeClr val="accent1">
            <a:alpha val="30000"/>
          </a:schemeClr>
        </a:solidFill>
      </dgm:spPr>
      <dgm:t>
        <a:bodyPr/>
        <a:lstStyle/>
        <a:p>
          <a:endParaRPr lang="en-US" sz="2000">
            <a:solidFill>
              <a:schemeClr val="accent3"/>
            </a:solidFill>
          </a:endParaRPr>
        </a:p>
      </dgm:t>
    </dgm:pt>
    <dgm:pt modelId="{37D57037-96A6-430A-9465-AB803C72EF5F}" type="parTrans" cxnId="{137F1C74-6E2D-4CFB-8E39-0FEF8923A7B0}">
      <dgm:prSet/>
      <dgm:spPr/>
      <dgm:t>
        <a:bodyPr/>
        <a:lstStyle/>
        <a:p>
          <a:endParaRPr lang="en-US"/>
        </a:p>
      </dgm:t>
    </dgm:pt>
    <dgm:pt modelId="{AA4A44A4-1D4B-4DB0-AFE8-4AB7B66AAA1A}" type="sibTrans" cxnId="{137F1C74-6E2D-4CFB-8E39-0FEF8923A7B0}">
      <dgm:prSet/>
      <dgm:spPr/>
      <dgm:t>
        <a:bodyPr/>
        <a:lstStyle/>
        <a:p>
          <a:endParaRPr lang="en-US"/>
        </a:p>
      </dgm:t>
    </dgm:pt>
    <dgm:pt modelId="{EF2E425F-3D0C-41F7-8B79-2FA9E08646B3}">
      <dgm:prSet phldrT="[Text]" custT="1"/>
      <dgm:spPr>
        <a:solidFill>
          <a:schemeClr val="accent1">
            <a:alpha val="30000"/>
          </a:schemeClr>
        </a:solidFill>
      </dgm:spPr>
      <dgm:t>
        <a:bodyPr/>
        <a:lstStyle/>
        <a:p>
          <a:endParaRPr lang="en-US" sz="2000">
            <a:solidFill>
              <a:schemeClr val="accent3"/>
            </a:solidFill>
          </a:endParaRPr>
        </a:p>
      </dgm:t>
    </dgm:pt>
    <dgm:pt modelId="{EF37B34C-448E-4885-BA58-4A5857379684}" type="parTrans" cxnId="{94D420FB-5D90-4F44-A471-088F7DB859F4}">
      <dgm:prSet/>
      <dgm:spPr/>
      <dgm:t>
        <a:bodyPr/>
        <a:lstStyle/>
        <a:p>
          <a:endParaRPr lang="en-US"/>
        </a:p>
      </dgm:t>
    </dgm:pt>
    <dgm:pt modelId="{4467E581-3BAD-4375-AB92-FCD3E842F31D}" type="sibTrans" cxnId="{94D420FB-5D90-4F44-A471-088F7DB859F4}">
      <dgm:prSet/>
      <dgm:spPr/>
      <dgm:t>
        <a:bodyPr/>
        <a:lstStyle/>
        <a:p>
          <a:endParaRPr lang="en-US"/>
        </a:p>
      </dgm:t>
    </dgm:pt>
    <dgm:pt modelId="{6E1FEBE0-1A76-41BA-80F3-FECF0C66B82D}">
      <dgm:prSet phldrT="[Text]" custT="1"/>
      <dgm:spPr>
        <a:solidFill>
          <a:schemeClr val="accent1">
            <a:alpha val="30000"/>
          </a:schemeClr>
        </a:solidFill>
      </dgm:spPr>
      <dgm:t>
        <a:bodyPr/>
        <a:lstStyle/>
        <a:p>
          <a:endParaRPr lang="en-US" sz="2000">
            <a:solidFill>
              <a:schemeClr val="accent3"/>
            </a:solidFill>
          </a:endParaRPr>
        </a:p>
      </dgm:t>
    </dgm:pt>
    <dgm:pt modelId="{D8544EAC-D8D1-477A-9552-07793873A7FC}" type="parTrans" cxnId="{06621A5D-1A0E-4BD4-9183-B4A220599BFF}">
      <dgm:prSet/>
      <dgm:spPr/>
      <dgm:t>
        <a:bodyPr/>
        <a:lstStyle/>
        <a:p>
          <a:endParaRPr lang="en-US"/>
        </a:p>
      </dgm:t>
    </dgm:pt>
    <dgm:pt modelId="{A0C9DB9F-8138-4DF0-9762-C4C95F7833DB}" type="sibTrans" cxnId="{06621A5D-1A0E-4BD4-9183-B4A220599BFF}">
      <dgm:prSet/>
      <dgm:spPr/>
      <dgm:t>
        <a:bodyPr/>
        <a:lstStyle/>
        <a:p>
          <a:endParaRPr lang="en-US"/>
        </a:p>
      </dgm:t>
    </dgm:pt>
    <dgm:pt modelId="{BE48EE15-BC16-4E25-9E52-FC8051FBC7CA}" type="pres">
      <dgm:prSet presAssocID="{86CE62A6-D94B-4F65-92E5-8B298DD3BF71}" presName="Name0" presStyleCnt="0">
        <dgm:presLayoutVars>
          <dgm:dir/>
          <dgm:animLvl val="lvl"/>
          <dgm:resizeHandles val="exact"/>
        </dgm:presLayoutVars>
      </dgm:prSet>
      <dgm:spPr/>
    </dgm:pt>
    <dgm:pt modelId="{EDC2A11B-2B93-4A33-8F2E-E5B2995CAEFB}" type="pres">
      <dgm:prSet presAssocID="{6CB25B15-5FF4-4AE9-8CF7-EBBE49C65729}" presName="parTxOnly" presStyleLbl="node1" presStyleIdx="0" presStyleCnt="3" custScaleX="92599">
        <dgm:presLayoutVars>
          <dgm:chMax val="0"/>
          <dgm:chPref val="0"/>
          <dgm:bulletEnabled val="1"/>
        </dgm:presLayoutVars>
      </dgm:prSet>
      <dgm:spPr/>
    </dgm:pt>
    <dgm:pt modelId="{10884AE2-DEE5-4352-A45E-F0B5AE4D3F4E}" type="pres">
      <dgm:prSet presAssocID="{AA4A44A4-1D4B-4DB0-AFE8-4AB7B66AAA1A}" presName="parTxOnlySpace" presStyleCnt="0"/>
      <dgm:spPr/>
    </dgm:pt>
    <dgm:pt modelId="{B2FB77B6-4437-49F6-8554-16AB784A119F}" type="pres">
      <dgm:prSet presAssocID="{EF2E425F-3D0C-41F7-8B79-2FA9E08646B3}" presName="parTxOnly" presStyleLbl="node1" presStyleIdx="1" presStyleCnt="3" custScaleX="145360">
        <dgm:presLayoutVars>
          <dgm:chMax val="0"/>
          <dgm:chPref val="0"/>
          <dgm:bulletEnabled val="1"/>
        </dgm:presLayoutVars>
      </dgm:prSet>
      <dgm:spPr/>
    </dgm:pt>
    <dgm:pt modelId="{F52E5975-78C8-4DAA-B691-C668A307DEF3}" type="pres">
      <dgm:prSet presAssocID="{4467E581-3BAD-4375-AB92-FCD3E842F31D}" presName="parTxOnlySpace" presStyleCnt="0"/>
      <dgm:spPr/>
    </dgm:pt>
    <dgm:pt modelId="{80B8B651-1350-4344-91AA-C3922CD3C5DE}" type="pres">
      <dgm:prSet presAssocID="{6E1FEBE0-1A76-41BA-80F3-FECF0C66B82D}" presName="parTxOnly" presStyleLbl="node1" presStyleIdx="2" presStyleCnt="3" custLinFactNeighborX="-3554" custLinFactNeighborY="-977">
        <dgm:presLayoutVars>
          <dgm:chMax val="0"/>
          <dgm:chPref val="0"/>
          <dgm:bulletEnabled val="1"/>
        </dgm:presLayoutVars>
      </dgm:prSet>
      <dgm:spPr/>
    </dgm:pt>
  </dgm:ptLst>
  <dgm:cxnLst>
    <dgm:cxn modelId="{3178BE07-301D-4A28-BE66-19FCF1DDBCCE}" type="presOf" srcId="{EF2E425F-3D0C-41F7-8B79-2FA9E08646B3}" destId="{B2FB77B6-4437-49F6-8554-16AB784A119F}" srcOrd="0" destOrd="0" presId="urn:microsoft.com/office/officeart/2005/8/layout/chevron1"/>
    <dgm:cxn modelId="{06621A5D-1A0E-4BD4-9183-B4A220599BFF}" srcId="{86CE62A6-D94B-4F65-92E5-8B298DD3BF71}" destId="{6E1FEBE0-1A76-41BA-80F3-FECF0C66B82D}" srcOrd="2" destOrd="0" parTransId="{D8544EAC-D8D1-477A-9552-07793873A7FC}" sibTransId="{A0C9DB9F-8138-4DF0-9762-C4C95F7833DB}"/>
    <dgm:cxn modelId="{137F1C74-6E2D-4CFB-8E39-0FEF8923A7B0}" srcId="{86CE62A6-D94B-4F65-92E5-8B298DD3BF71}" destId="{6CB25B15-5FF4-4AE9-8CF7-EBBE49C65729}" srcOrd="0" destOrd="0" parTransId="{37D57037-96A6-430A-9465-AB803C72EF5F}" sibTransId="{AA4A44A4-1D4B-4DB0-AFE8-4AB7B66AAA1A}"/>
    <dgm:cxn modelId="{1961507F-3F42-405D-8E51-A384EA083BA4}" type="presOf" srcId="{86CE62A6-D94B-4F65-92E5-8B298DD3BF71}" destId="{BE48EE15-BC16-4E25-9E52-FC8051FBC7CA}" srcOrd="0" destOrd="0" presId="urn:microsoft.com/office/officeart/2005/8/layout/chevron1"/>
    <dgm:cxn modelId="{ADAB41BA-6AE4-4E8D-8177-494CDE0A0D91}" type="presOf" srcId="{6E1FEBE0-1A76-41BA-80F3-FECF0C66B82D}" destId="{80B8B651-1350-4344-91AA-C3922CD3C5DE}" srcOrd="0" destOrd="0" presId="urn:microsoft.com/office/officeart/2005/8/layout/chevron1"/>
    <dgm:cxn modelId="{5FAB62E1-D911-4600-865F-45E716C18419}" type="presOf" srcId="{6CB25B15-5FF4-4AE9-8CF7-EBBE49C65729}" destId="{EDC2A11B-2B93-4A33-8F2E-E5B2995CAEFB}" srcOrd="0" destOrd="0" presId="urn:microsoft.com/office/officeart/2005/8/layout/chevron1"/>
    <dgm:cxn modelId="{94D420FB-5D90-4F44-A471-088F7DB859F4}" srcId="{86CE62A6-D94B-4F65-92E5-8B298DD3BF71}" destId="{EF2E425F-3D0C-41F7-8B79-2FA9E08646B3}" srcOrd="1" destOrd="0" parTransId="{EF37B34C-448E-4885-BA58-4A5857379684}" sibTransId="{4467E581-3BAD-4375-AB92-FCD3E842F31D}"/>
    <dgm:cxn modelId="{35FF29C1-1E3E-400A-BB9B-B1F3DC5F4203}" type="presParOf" srcId="{BE48EE15-BC16-4E25-9E52-FC8051FBC7CA}" destId="{EDC2A11B-2B93-4A33-8F2E-E5B2995CAEFB}" srcOrd="0" destOrd="0" presId="urn:microsoft.com/office/officeart/2005/8/layout/chevron1"/>
    <dgm:cxn modelId="{427054E2-919B-4E5C-BD3E-350F2336AA1F}" type="presParOf" srcId="{BE48EE15-BC16-4E25-9E52-FC8051FBC7CA}" destId="{10884AE2-DEE5-4352-A45E-F0B5AE4D3F4E}" srcOrd="1" destOrd="0" presId="urn:microsoft.com/office/officeart/2005/8/layout/chevron1"/>
    <dgm:cxn modelId="{1E37BA31-471C-4B76-B5D2-EF5B6F72CFBA}" type="presParOf" srcId="{BE48EE15-BC16-4E25-9E52-FC8051FBC7CA}" destId="{B2FB77B6-4437-49F6-8554-16AB784A119F}" srcOrd="2" destOrd="0" presId="urn:microsoft.com/office/officeart/2005/8/layout/chevron1"/>
    <dgm:cxn modelId="{E9E5D38F-AE89-4293-A2F0-04872B1A4BB1}" type="presParOf" srcId="{BE48EE15-BC16-4E25-9E52-FC8051FBC7CA}" destId="{F52E5975-78C8-4DAA-B691-C668A307DEF3}" srcOrd="3" destOrd="0" presId="urn:microsoft.com/office/officeart/2005/8/layout/chevron1"/>
    <dgm:cxn modelId="{9C2F75B2-D1AB-4958-9A69-1CC2F70588F7}" type="presParOf" srcId="{BE48EE15-BC16-4E25-9E52-FC8051FBC7CA}" destId="{80B8B651-1350-4344-91AA-C3922CD3C5D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2A11B-2B93-4A33-8F2E-E5B2995CAEFB}">
      <dsp:nvSpPr>
        <dsp:cNvPr id="0" name=""/>
        <dsp:cNvSpPr/>
      </dsp:nvSpPr>
      <dsp:spPr>
        <a:xfrm>
          <a:off x="925" y="0"/>
          <a:ext cx="3209288"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292292" y="0"/>
        <a:ext cx="2626555" cy="582733"/>
      </dsp:txXfrm>
    </dsp:sp>
    <dsp:sp modelId="{B2FB77B6-4437-49F6-8554-16AB784A119F}">
      <dsp:nvSpPr>
        <dsp:cNvPr id="0" name=""/>
        <dsp:cNvSpPr/>
      </dsp:nvSpPr>
      <dsp:spPr>
        <a:xfrm>
          <a:off x="2863634" y="0"/>
          <a:ext cx="5037874"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3155001" y="0"/>
        <a:ext cx="4455141" cy="582733"/>
      </dsp:txXfrm>
    </dsp:sp>
    <dsp:sp modelId="{80B8B651-1350-4344-91AA-C3922CD3C5DE}">
      <dsp:nvSpPr>
        <dsp:cNvPr id="0" name=""/>
        <dsp:cNvSpPr/>
      </dsp:nvSpPr>
      <dsp:spPr>
        <a:xfrm>
          <a:off x="7542612" y="0"/>
          <a:ext cx="3465791" cy="582733"/>
        </a:xfrm>
        <a:prstGeom prst="chevron">
          <a:avLst/>
        </a:prstGeom>
        <a:solidFill>
          <a:schemeClr val="accent1">
            <a:alpha val="30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accent3"/>
            </a:solidFill>
          </a:endParaRPr>
        </a:p>
      </dsp:txBody>
      <dsp:txXfrm>
        <a:off x="7833979" y="0"/>
        <a:ext cx="2883058" cy="5827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26FE63-BFC4-E9D0-2ED7-379EFF3115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DDA879-27DF-F06B-D38F-21A75CFC7A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9E87-CB0C-4208-8556-CA45E2CC1443}" type="datetimeFigureOut">
              <a:rPr lang="en-US" smtClean="0"/>
              <a:t>3/12/2024</a:t>
            </a:fld>
            <a:endParaRPr lang="en-US"/>
          </a:p>
        </p:txBody>
      </p:sp>
      <p:sp>
        <p:nvSpPr>
          <p:cNvPr id="4" name="Footer Placeholder 3">
            <a:extLst>
              <a:ext uri="{FF2B5EF4-FFF2-40B4-BE49-F238E27FC236}">
                <a16:creationId xmlns:a16="http://schemas.microsoft.com/office/drawing/2014/main" id="{FB9ECF48-469E-A2AE-3051-2F4DE5FBA2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6693E3-4554-FBDB-D81D-0D55ACD715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A1A336-1CE4-4108-B495-80377F665FB7}" type="slidenum">
              <a:rPr lang="en-US" smtClean="0"/>
              <a:t>‹#›</a:t>
            </a:fld>
            <a:endParaRPr lang="en-US"/>
          </a:p>
        </p:txBody>
      </p:sp>
    </p:spTree>
    <p:extLst>
      <p:ext uri="{BB962C8B-B14F-4D97-AF65-F5344CB8AC3E}">
        <p14:creationId xmlns:p14="http://schemas.microsoft.com/office/powerpoint/2010/main" val="588059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6F5E8-26D5-4EC3-874B-2B033CE62E5B}"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19B5B-543D-4708-8FB8-053703CA7793}" type="slidenum">
              <a:rPr lang="en-US" smtClean="0"/>
              <a:t>‹#›</a:t>
            </a:fld>
            <a:endParaRPr lang="en-US"/>
          </a:p>
        </p:txBody>
      </p:sp>
    </p:spTree>
    <p:extLst>
      <p:ext uri="{BB962C8B-B14F-4D97-AF65-F5344CB8AC3E}">
        <p14:creationId xmlns:p14="http://schemas.microsoft.com/office/powerpoint/2010/main" val="145554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3/12/2024 7:11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68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F7BDE-117B-4716-9149-02ABFEBB3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28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1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96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81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2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310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18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F7BDE-117B-4716-9149-02ABFEBB3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28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7F43A-F0ED-4DA9-9352-287C547013E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7368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4194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8889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0717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33845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82330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767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0671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4205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77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28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18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6186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9043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404374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012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53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650177" y="3175"/>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userDrawn="1"/>
        </p:nvSpPr>
        <p:spPr bwMode="auto">
          <a:xfrm>
            <a:off x="0" y="0"/>
            <a:ext cx="11692194"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8"/>
            <a:ext cx="5538818"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a:p>
            <a:pPr lvl="1"/>
            <a:r>
              <a:rPr lang="en-US"/>
              <a:t>second</a:t>
            </a:r>
          </a:p>
        </p:txBody>
      </p:sp>
      <p:sp>
        <p:nvSpPr>
          <p:cNvPr id="6" name="Content Placeholder 5">
            <a:extLst>
              <a:ext uri="{FF2B5EF4-FFF2-40B4-BE49-F238E27FC236}">
                <a16:creationId xmlns:a16="http://schemas.microsoft.com/office/drawing/2014/main" id="{65905361-CFB7-4A67-A9FA-87829CC77474}"/>
              </a:ext>
            </a:extLst>
          </p:cNvPr>
          <p:cNvSpPr>
            <a:spLocks noGrp="1"/>
          </p:cNvSpPr>
          <p:nvPr>
            <p:ph sz="quarter" idx="10"/>
          </p:nvPr>
        </p:nvSpPr>
        <p:spPr>
          <a:xfrm>
            <a:off x="6915752" y="880759"/>
            <a:ext cx="1828800" cy="914400"/>
          </a:xfrm>
        </p:spPr>
        <p:txBody>
          <a:bodyPr/>
          <a:lstStyle/>
          <a:p>
            <a:pPr lvl="0"/>
            <a:endParaRPr lang="en-US"/>
          </a:p>
        </p:txBody>
      </p:sp>
      <p:sp>
        <p:nvSpPr>
          <p:cNvPr id="12" name="Content Placeholder 5">
            <a:extLst>
              <a:ext uri="{FF2B5EF4-FFF2-40B4-BE49-F238E27FC236}">
                <a16:creationId xmlns:a16="http://schemas.microsoft.com/office/drawing/2014/main" id="{213BB77C-7C09-4688-B999-280B637DFFE5}"/>
              </a:ext>
            </a:extLst>
          </p:cNvPr>
          <p:cNvSpPr>
            <a:spLocks noGrp="1"/>
          </p:cNvSpPr>
          <p:nvPr>
            <p:ph sz="quarter" idx="11"/>
          </p:nvPr>
        </p:nvSpPr>
        <p:spPr>
          <a:xfrm>
            <a:off x="6915752" y="23141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D4AF4AA8-EF1F-4DCD-BF77-738861487E2B}"/>
              </a:ext>
            </a:extLst>
          </p:cNvPr>
          <p:cNvSpPr>
            <a:spLocks noGrp="1"/>
          </p:cNvSpPr>
          <p:nvPr>
            <p:ph sz="quarter" idx="12"/>
          </p:nvPr>
        </p:nvSpPr>
        <p:spPr>
          <a:xfrm>
            <a:off x="6915752" y="3671650"/>
            <a:ext cx="1828800" cy="914400"/>
          </a:xfrm>
        </p:spPr>
        <p:txBody>
          <a:bodyPr/>
          <a:lstStyle/>
          <a:p>
            <a:pPr lvl="0"/>
            <a:endParaRPr lang="en-US"/>
          </a:p>
        </p:txBody>
      </p:sp>
    </p:spTree>
    <p:extLst>
      <p:ext uri="{BB962C8B-B14F-4D97-AF65-F5344CB8AC3E}">
        <p14:creationId xmlns:p14="http://schemas.microsoft.com/office/powerpoint/2010/main" val="22143872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1" name="Group 10">
            <a:extLst>
              <a:ext uri="{FF2B5EF4-FFF2-40B4-BE49-F238E27FC236}">
                <a16:creationId xmlns:a16="http://schemas.microsoft.com/office/drawing/2014/main" id="{87DB09DA-8F96-4382-82E4-E58B50152262}"/>
              </a:ext>
            </a:extLst>
          </p:cNvPr>
          <p:cNvGrpSpPr/>
          <p:nvPr userDrawn="1"/>
        </p:nvGrpSpPr>
        <p:grpSpPr>
          <a:xfrm>
            <a:off x="499806" y="496605"/>
            <a:ext cx="1738042" cy="547603"/>
            <a:chOff x="1386841" y="762000"/>
            <a:chExt cx="1483359" cy="467360"/>
          </a:xfrm>
        </p:grpSpPr>
        <p:pic>
          <p:nvPicPr>
            <p:cNvPr id="12" name="Picture 2" descr="Azul Zulu on Microsoft Azure Case Study">
              <a:extLst>
                <a:ext uri="{FF2B5EF4-FFF2-40B4-BE49-F238E27FC236}">
                  <a16:creationId xmlns:a16="http://schemas.microsoft.com/office/drawing/2014/main" id="{DB1B243F-5352-4669-92C3-412AFEA59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zul Zulu on Microsoft Azure Case Study">
              <a:extLst>
                <a:ext uri="{FF2B5EF4-FFF2-40B4-BE49-F238E27FC236}">
                  <a16:creationId xmlns:a16="http://schemas.microsoft.com/office/drawing/2014/main" id="{8702C039-69ED-471F-A4BA-0DB2B9E2419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8977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14" name="Group 13">
            <a:extLst>
              <a:ext uri="{FF2B5EF4-FFF2-40B4-BE49-F238E27FC236}">
                <a16:creationId xmlns:a16="http://schemas.microsoft.com/office/drawing/2014/main" id="{016A30FB-FBA4-4E54-A9F9-41B7174CD74D}"/>
              </a:ext>
            </a:extLst>
          </p:cNvPr>
          <p:cNvGrpSpPr/>
          <p:nvPr/>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1"/>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flipH="1">
            <a:off x="6768324" y="721183"/>
            <a:ext cx="5423676" cy="5394478"/>
          </a:xfrm>
          <a:prstGeom prst="rect">
            <a:avLst/>
          </a:prstGeom>
        </p:spPr>
      </p:pic>
    </p:spTree>
    <p:extLst>
      <p:ext uri="{BB962C8B-B14F-4D97-AF65-F5344CB8AC3E}">
        <p14:creationId xmlns:p14="http://schemas.microsoft.com/office/powerpoint/2010/main" val="17545543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7"/>
            <a:ext cx="7366764" cy="1477412"/>
          </a:xfrm>
          <a:prstGeom prst="rect">
            <a:avLst/>
          </a:prstGeom>
        </p:spPr>
        <p:txBody>
          <a:bodyPr anchor="ctr"/>
          <a:lstStyle>
            <a:lvl1pPr algn="l">
              <a:defRPr lang="en-US" sz="4800" b="1" kern="1200" cap="none" spc="-50"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0" y="-166974"/>
            <a:ext cx="3528884" cy="7061200"/>
          </a:xfrm>
          <a:prstGeom prst="rect">
            <a:avLst/>
          </a:prstGeom>
        </p:spPr>
      </p:pic>
    </p:spTree>
    <p:extLst>
      <p:ext uri="{BB962C8B-B14F-4D97-AF65-F5344CB8AC3E}">
        <p14:creationId xmlns:p14="http://schemas.microsoft.com/office/powerpoint/2010/main" val="4908069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369332"/>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endParaRPr lang="en-US"/>
          </a:p>
        </p:txBody>
      </p:sp>
    </p:spTree>
    <p:extLst>
      <p:ext uri="{BB962C8B-B14F-4D97-AF65-F5344CB8AC3E}">
        <p14:creationId xmlns:p14="http://schemas.microsoft.com/office/powerpoint/2010/main" val="157829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43185"/>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3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966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Font typeface="Arial" panose="020B0604020202020204" pitchFamily="34" charset="0"/>
              <a:buChar char="•"/>
              <a:defRPr/>
            </a:lvl1pPr>
            <a:lvl2pPr marL="457200" indent="-228600">
              <a:buFont typeface="Arial" panose="020B0604020202020204" pitchFamily="34" charset="0"/>
              <a:buChar char="•"/>
              <a:defRPr/>
            </a:lvl2pPr>
            <a:lvl3pPr marL="657225" indent="-200025">
              <a:buFont typeface="Arial" panose="020B0604020202020204" pitchFamily="34" charset="0"/>
              <a:buChar char="•"/>
              <a:defRPr/>
            </a:lvl3pPr>
            <a:lvl4pPr marL="842963" indent="-180975">
              <a:buFont typeface="Arial" panose="020B0604020202020204" pitchFamily="34" charset="0"/>
              <a:buChar char="•"/>
              <a:defRPr/>
            </a:lvl4pPr>
            <a:lvl5pPr marL="1023938" indent="-168275">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3481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1408698"/>
            <a:ext cx="2655561" cy="1696797"/>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4220774" y="585788"/>
            <a:ext cx="7677539" cy="5683250"/>
          </a:xfrm>
        </p:spPr>
        <p:txBody>
          <a:bodyPr anchor="ctr">
            <a:noAutofit/>
          </a:bodyPr>
          <a:lstStyle>
            <a:lvl1pPr algn="l">
              <a:spcBef>
                <a:spcPts val="1200"/>
              </a:spcBef>
              <a:spcAft>
                <a:spcPts val="600"/>
              </a:spcAft>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56A26A2-843F-41DF-9B2C-12ED3617F1A1}"/>
              </a:ext>
            </a:extLst>
          </p:cNvPr>
          <p:cNvSpPr>
            <a:spLocks noGrp="1"/>
          </p:cNvSpPr>
          <p:nvPr>
            <p:ph sz="quarter" idx="11"/>
          </p:nvPr>
        </p:nvSpPr>
        <p:spPr>
          <a:xfrm>
            <a:off x="672765" y="4115802"/>
            <a:ext cx="2655561" cy="1333500"/>
          </a:xfrm>
        </p:spPr>
        <p:txBody>
          <a:bodyPr/>
          <a:lstStyle/>
          <a:p>
            <a:pPr lvl="0"/>
            <a:endParaRPr lang="en-US"/>
          </a:p>
        </p:txBody>
      </p:sp>
    </p:spTree>
    <p:extLst>
      <p:ext uri="{BB962C8B-B14F-4D97-AF65-F5344CB8AC3E}">
        <p14:creationId xmlns:p14="http://schemas.microsoft.com/office/powerpoint/2010/main" val="887483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231964"/>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261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4"/>
            <a:ext cx="3029856" cy="1448492"/>
          </a:xfrm>
        </p:spPr>
        <p:txBody>
          <a:bodyPr>
            <a:noAutofit/>
          </a:bodyPr>
          <a:lstStyle>
            <a:lvl1pPr algn="l">
              <a:defRPr sz="1800">
                <a:latin typeface="+mn-lt"/>
              </a:defRPr>
            </a:lvl1pPr>
            <a:lvl2pPr algn="l">
              <a:defRPr sz="1600"/>
            </a:lvl2pPr>
            <a:lvl3pPr algn="l">
              <a:defRPr sz="1200"/>
            </a:lvl3pPr>
            <a:lvl4pPr algn="l">
              <a:defRPr sz="11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hasCustomPrompt="1"/>
          </p:nvPr>
        </p:nvSpPr>
        <p:spPr>
          <a:xfrm>
            <a:off x="584201" y="1435100"/>
            <a:ext cx="2653269" cy="457200"/>
          </a:xfrm>
          <a:solidFill>
            <a:schemeClr val="accent1">
              <a:alpha val="30000"/>
            </a:schemeClr>
          </a:solidFill>
        </p:spPr>
        <p:txBody>
          <a:bodyPr lIns="91440" anchor="ctr">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text</a:t>
            </a:r>
          </a:p>
        </p:txBody>
      </p:sp>
    </p:spTree>
    <p:extLst>
      <p:ext uri="{BB962C8B-B14F-4D97-AF65-F5344CB8AC3E}">
        <p14:creationId xmlns:p14="http://schemas.microsoft.com/office/powerpoint/2010/main" val="2631771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0"/>
            <a:ext cx="3029856"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4"/>
            <a:ext cx="3029856" cy="1448492"/>
          </a:xfrm>
        </p:spPr>
        <p:txBody>
          <a:bodyPr>
            <a:noAutofit/>
          </a:bodyPr>
          <a:lstStyle>
            <a:lvl1pPr algn="l">
              <a:spcBef>
                <a:spcPts val="1200"/>
              </a:spcBef>
              <a:defRPr sz="1600">
                <a:latin typeface="+mn-lt"/>
              </a:defRPr>
            </a:lvl1pPr>
            <a:lvl2pPr algn="l">
              <a:spcAft>
                <a:spcPts val="600"/>
              </a:spcAft>
              <a:defRPr sz="1400"/>
            </a:lvl2pPr>
            <a:lvl3pPr algn="l">
              <a:defRPr sz="110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p:nvPr>
        </p:nvSpPr>
        <p:spPr>
          <a:xfrm>
            <a:off x="584202" y="1295054"/>
            <a:ext cx="3029856" cy="724246"/>
          </a:xfrm>
        </p:spPr>
        <p:txBody>
          <a:bodyPr anchor="b">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Master text</a:t>
            </a:r>
          </a:p>
        </p:txBody>
      </p:sp>
      <p:sp>
        <p:nvSpPr>
          <p:cNvPr id="5" name="Rectangle: Rounded Corners 4">
            <a:extLst>
              <a:ext uri="{FF2B5EF4-FFF2-40B4-BE49-F238E27FC236}">
                <a16:creationId xmlns:a16="http://schemas.microsoft.com/office/drawing/2014/main" id="{F69D5FFA-9604-4726-9D46-9DCB808AEBD1}"/>
              </a:ext>
              <a:ext uri="{C183D7F6-B498-43B3-948B-1728B52AA6E4}">
                <adec:decorative xmlns:adec="http://schemas.microsoft.com/office/drawing/2017/decorative" val="1"/>
              </a:ext>
            </a:extLst>
          </p:cNvPr>
          <p:cNvSpPr/>
          <p:nvPr userDrawn="1"/>
        </p:nvSpPr>
        <p:spPr bwMode="auto">
          <a:xfrm>
            <a:off x="3845561" y="406400"/>
            <a:ext cx="8041640" cy="5984240"/>
          </a:xfrm>
          <a:prstGeom prst="roundRect">
            <a:avLst>
              <a:gd name="adj" fmla="val 2593"/>
            </a:avLst>
          </a:prstGeom>
          <a:solidFill>
            <a:schemeClr val="tx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7">
            <a:extLst>
              <a:ext uri="{FF2B5EF4-FFF2-40B4-BE49-F238E27FC236}">
                <a16:creationId xmlns:a16="http://schemas.microsoft.com/office/drawing/2014/main" id="{B32611DC-F56E-4A62-A12D-4A6C3937A48E}"/>
              </a:ext>
              <a:ext uri="{C183D7F6-B498-43B3-948B-1728B52AA6E4}">
                <adec:decorative xmlns:adec="http://schemas.microsoft.com/office/drawing/2017/decorative" val="1"/>
              </a:ext>
            </a:extLst>
          </p:cNvPr>
          <p:cNvSpPr>
            <a:spLocks noGrp="1"/>
          </p:cNvSpPr>
          <p:nvPr>
            <p:ph type="pic" sz="quarter" idx="15" hasCustomPrompt="1"/>
          </p:nvPr>
        </p:nvSpPr>
        <p:spPr>
          <a:xfrm>
            <a:off x="3982127" y="556895"/>
            <a:ext cx="7768509" cy="5683250"/>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Tree>
    <p:extLst>
      <p:ext uri="{BB962C8B-B14F-4D97-AF65-F5344CB8AC3E}">
        <p14:creationId xmlns:p14="http://schemas.microsoft.com/office/powerpoint/2010/main" val="4136806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Story Photo">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8"/>
            <a:ext cx="3085432" cy="369332"/>
          </a:xfrm>
          <a:prstGeom prst="rect">
            <a:avLst/>
          </a:prstGeom>
        </p:spPr>
        <p:txBody>
          <a:bodyPr wrap="square" anchor="t" anchorCtr="0"/>
          <a:lstStyle>
            <a:lvl1pPr algn="l">
              <a:defRPr sz="2400">
                <a:solidFill>
                  <a:schemeClr val="tx1"/>
                </a:solidFill>
              </a:defRPr>
            </a:lvl1pPr>
          </a:lstStyle>
          <a:p>
            <a:r>
              <a:rPr lang="en-US"/>
              <a:t>Case Study Headline</a:t>
            </a:r>
          </a:p>
        </p:txBody>
      </p:sp>
      <p:sp>
        <p:nvSpPr>
          <p:cNvPr id="10" name="Rectangle: Rounded Corners 9">
            <a:extLst>
              <a:ext uri="{FF2B5EF4-FFF2-40B4-BE49-F238E27FC236}">
                <a16:creationId xmlns:a16="http://schemas.microsoft.com/office/drawing/2014/main" id="{9B54CBD8-A7C0-401C-80F8-E6B478EBD431}"/>
              </a:ext>
              <a:ext uri="{C183D7F6-B498-43B3-948B-1728B52AA6E4}">
                <adec:decorative xmlns:adec="http://schemas.microsoft.com/office/drawing/2017/decorative" val="1"/>
              </a:ext>
            </a:extLst>
          </p:cNvPr>
          <p:cNvSpPr/>
          <p:nvPr userDrawn="1"/>
        </p:nvSpPr>
        <p:spPr bwMode="auto">
          <a:xfrm>
            <a:off x="3738282" y="359229"/>
            <a:ext cx="8182855" cy="6139542"/>
          </a:xfrm>
          <a:prstGeom prst="roundRect">
            <a:avLst>
              <a:gd name="adj" fmla="val 3760"/>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A47E3E57-E763-49FC-AF15-735BDAC28555}"/>
              </a:ext>
              <a:ext uri="{C183D7F6-B498-43B3-948B-1728B52AA6E4}">
                <adec:decorative xmlns:adec="http://schemas.microsoft.com/office/drawing/2017/decorative" val="1"/>
              </a:ext>
            </a:extLst>
          </p:cNvPr>
          <p:cNvSpPr>
            <a:spLocks noGrp="1"/>
          </p:cNvSpPr>
          <p:nvPr>
            <p:ph type="pic" sz="quarter" idx="15" hasCustomPrompt="1"/>
          </p:nvPr>
        </p:nvSpPr>
        <p:spPr>
          <a:xfrm>
            <a:off x="3945455" y="585788"/>
            <a:ext cx="7768509" cy="5683250"/>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8" y="1426742"/>
            <a:ext cx="1859683" cy="933676"/>
          </a:xfrm>
        </p:spPr>
        <p:txBody>
          <a:bodyPr anchor="ctr"/>
          <a:lstStyle>
            <a:lvl1pPr algn="ctr">
              <a:defRPr sz="1200"/>
            </a:lvl1pPr>
          </a:lstStyle>
          <a:p>
            <a:pPr lvl="0"/>
            <a:r>
              <a:rPr lang="en-US"/>
              <a:t>Paste customer logo here</a:t>
            </a:r>
          </a:p>
        </p:txBody>
      </p:sp>
      <p:sp>
        <p:nvSpPr>
          <p:cNvPr id="9" name="Text Placeholder 8">
            <a:extLst>
              <a:ext uri="{FF2B5EF4-FFF2-40B4-BE49-F238E27FC236}">
                <a16:creationId xmlns:a16="http://schemas.microsoft.com/office/drawing/2014/main" id="{828768D4-6B71-48C1-AA05-A8C429410D2D}"/>
              </a:ext>
            </a:extLst>
          </p:cNvPr>
          <p:cNvSpPr>
            <a:spLocks noGrp="1"/>
          </p:cNvSpPr>
          <p:nvPr>
            <p:ph type="body" sz="quarter" idx="17"/>
          </p:nvPr>
        </p:nvSpPr>
        <p:spPr>
          <a:xfrm>
            <a:off x="582613" y="2893595"/>
            <a:ext cx="1859683" cy="933676"/>
          </a:xfrm>
        </p:spPr>
        <p:txBody>
          <a:bodyPr>
            <a:noAutofit/>
          </a:bodyPr>
          <a:lstStyle>
            <a:lvl1pPr>
              <a:defRPr sz="1600">
                <a:solidFill>
                  <a:schemeClr val="accent3"/>
                </a:solidFill>
              </a:defRPr>
            </a:lvl1pPr>
            <a:lvl2pPr>
              <a:defRPr sz="1600"/>
            </a:lvl2pPr>
            <a:lvl3pPr>
              <a:defRPr sz="1400"/>
            </a:lvl3pPr>
            <a:lvl4pPr>
              <a:defRPr sz="1400"/>
            </a:lvl4pPr>
            <a:lvl5pPr>
              <a:defRPr sz="1400"/>
            </a:lvl5pPr>
          </a:lstStyle>
          <a:p>
            <a:pPr lvl="0"/>
            <a:endParaRPr lang="en-US"/>
          </a:p>
        </p:txBody>
      </p:sp>
    </p:spTree>
    <p:extLst>
      <p:ext uri="{BB962C8B-B14F-4D97-AF65-F5344CB8AC3E}">
        <p14:creationId xmlns:p14="http://schemas.microsoft.com/office/powerpoint/2010/main" val="24266560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829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723549"/>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723549"/>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625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8C31BE7-AC03-4410-957A-E167EE4A4D3E}"/>
              </a:ext>
            </a:extLst>
          </p:cNvPr>
          <p:cNvSpPr>
            <a:spLocks noGrp="1"/>
          </p:cNvSpPr>
          <p:nvPr>
            <p:ph type="body" sz="quarter" idx="10"/>
          </p:nvPr>
        </p:nvSpPr>
        <p:spPr>
          <a:xfrm>
            <a:off x="624849" y="1689100"/>
            <a:ext cx="5727700" cy="179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99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813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697480" y="1485107"/>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350512" y="1487196"/>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03544" y="1475046"/>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4" y="432752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2911475" y="4296102"/>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5502276" y="4327525"/>
            <a:ext cx="2072005" cy="1052512"/>
          </a:xfrm>
        </p:spPr>
        <p:txBody>
          <a:bodyPr/>
          <a:lstStyle/>
          <a:p>
            <a:pPr lvl="0"/>
            <a:endParaRPr lang="en-US"/>
          </a:p>
        </p:txBody>
      </p:sp>
    </p:spTree>
    <p:extLst>
      <p:ext uri="{BB962C8B-B14F-4D97-AF65-F5344CB8AC3E}">
        <p14:creationId xmlns:p14="http://schemas.microsoft.com/office/powerpoint/2010/main" val="362640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76216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860357" y="1477963"/>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527675" y="1477963"/>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93075" y="147796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5" y="405447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5527674" y="4054475"/>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2860357" y="4054475"/>
            <a:ext cx="2072005" cy="1052512"/>
          </a:xfrm>
        </p:spPr>
        <p:txBody>
          <a:bodyPr/>
          <a:lstStyle/>
          <a:p>
            <a:pPr lvl="0"/>
            <a:endParaRPr lang="en-US"/>
          </a:p>
        </p:txBody>
      </p:sp>
    </p:spTree>
    <p:extLst>
      <p:ext uri="{BB962C8B-B14F-4D97-AF65-F5344CB8AC3E}">
        <p14:creationId xmlns:p14="http://schemas.microsoft.com/office/powerpoint/2010/main" val="1222065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899477" y="1489995"/>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3428682" y="1497139"/>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6079489" y="1573339"/>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730296" y="1570422"/>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899477" y="3717926"/>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3428682" y="3717926"/>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6079489" y="3717926"/>
            <a:ext cx="2072005" cy="1052512"/>
          </a:xfrm>
        </p:spPr>
        <p:txBody>
          <a:bodyPr/>
          <a:lstStyle/>
          <a:p>
            <a:pPr lvl="0"/>
            <a:endParaRPr lang="en-US"/>
          </a:p>
        </p:txBody>
      </p:sp>
    </p:spTree>
    <p:extLst>
      <p:ext uri="{BB962C8B-B14F-4D97-AF65-F5344CB8AC3E}">
        <p14:creationId xmlns:p14="http://schemas.microsoft.com/office/powerpoint/2010/main" val="404825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85107"/>
            <a:ext cx="914400" cy="914400"/>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1519823" y="1485107"/>
            <a:ext cx="914400" cy="914400"/>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2718971" y="1485107"/>
            <a:ext cx="914400" cy="914400"/>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4074528" y="1490330"/>
            <a:ext cx="914400" cy="914400"/>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5273676" y="1485107"/>
            <a:ext cx="914400" cy="914400"/>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6472824" y="1485107"/>
            <a:ext cx="914400" cy="914400"/>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7671972" y="1478298"/>
            <a:ext cx="914400" cy="914400"/>
          </a:xfrm>
        </p:spPr>
        <p:txBody>
          <a:bodyPr/>
          <a:lstStyle/>
          <a:p>
            <a:pPr lvl="0"/>
            <a:endParaRPr lang="en-US"/>
          </a:p>
        </p:txBody>
      </p:sp>
      <p:sp>
        <p:nvSpPr>
          <p:cNvPr id="11" name="Content Placeholder 3">
            <a:extLst>
              <a:ext uri="{FF2B5EF4-FFF2-40B4-BE49-F238E27FC236}">
                <a16:creationId xmlns:a16="http://schemas.microsoft.com/office/drawing/2014/main" id="{98BBB9E9-4062-47A2-9EAE-155742FEB4AC}"/>
              </a:ext>
            </a:extLst>
          </p:cNvPr>
          <p:cNvSpPr>
            <a:spLocks noGrp="1"/>
          </p:cNvSpPr>
          <p:nvPr>
            <p:ph sz="quarter" idx="17"/>
          </p:nvPr>
        </p:nvSpPr>
        <p:spPr>
          <a:xfrm>
            <a:off x="9015829" y="1478298"/>
            <a:ext cx="914400" cy="914400"/>
          </a:xfrm>
        </p:spPr>
        <p:txBody>
          <a:bodyPr/>
          <a:lstStyle/>
          <a:p>
            <a:pPr lvl="0"/>
            <a:endParaRPr lang="en-US"/>
          </a:p>
        </p:txBody>
      </p:sp>
      <p:sp>
        <p:nvSpPr>
          <p:cNvPr id="12" name="Content Placeholder 3">
            <a:extLst>
              <a:ext uri="{FF2B5EF4-FFF2-40B4-BE49-F238E27FC236}">
                <a16:creationId xmlns:a16="http://schemas.microsoft.com/office/drawing/2014/main" id="{B11FA579-2C7C-4971-84D3-F8135B560928}"/>
              </a:ext>
            </a:extLst>
          </p:cNvPr>
          <p:cNvSpPr>
            <a:spLocks noGrp="1"/>
          </p:cNvSpPr>
          <p:nvPr>
            <p:ph sz="quarter" idx="18"/>
          </p:nvPr>
        </p:nvSpPr>
        <p:spPr>
          <a:xfrm>
            <a:off x="10410997" y="1478298"/>
            <a:ext cx="914400" cy="914400"/>
          </a:xfrm>
        </p:spPr>
        <p:txBody>
          <a:bodyPr/>
          <a:lstStyle/>
          <a:p>
            <a:pPr lvl="0"/>
            <a:endParaRPr lang="en-US"/>
          </a:p>
        </p:txBody>
      </p:sp>
      <p:sp>
        <p:nvSpPr>
          <p:cNvPr id="13" name="Content Placeholder 3">
            <a:extLst>
              <a:ext uri="{FF2B5EF4-FFF2-40B4-BE49-F238E27FC236}">
                <a16:creationId xmlns:a16="http://schemas.microsoft.com/office/drawing/2014/main" id="{4448A6FE-58D7-4C44-AF35-656FD697A169}"/>
              </a:ext>
            </a:extLst>
          </p:cNvPr>
          <p:cNvSpPr>
            <a:spLocks noGrp="1"/>
          </p:cNvSpPr>
          <p:nvPr>
            <p:ph sz="quarter" idx="19"/>
          </p:nvPr>
        </p:nvSpPr>
        <p:spPr>
          <a:xfrm>
            <a:off x="320675" y="2645194"/>
            <a:ext cx="914400" cy="914400"/>
          </a:xfrm>
        </p:spPr>
        <p:txBody>
          <a:bodyPr/>
          <a:lstStyle/>
          <a:p>
            <a:pPr lvl="0"/>
            <a:endParaRPr lang="en-US"/>
          </a:p>
        </p:txBody>
      </p:sp>
      <p:sp>
        <p:nvSpPr>
          <p:cNvPr id="14" name="Content Placeholder 3">
            <a:extLst>
              <a:ext uri="{FF2B5EF4-FFF2-40B4-BE49-F238E27FC236}">
                <a16:creationId xmlns:a16="http://schemas.microsoft.com/office/drawing/2014/main" id="{E72A3523-34B8-411A-9221-AC0BEE8500D0}"/>
              </a:ext>
            </a:extLst>
          </p:cNvPr>
          <p:cNvSpPr>
            <a:spLocks noGrp="1"/>
          </p:cNvSpPr>
          <p:nvPr>
            <p:ph sz="quarter" idx="20"/>
          </p:nvPr>
        </p:nvSpPr>
        <p:spPr>
          <a:xfrm>
            <a:off x="1519823" y="2645194"/>
            <a:ext cx="914400" cy="914400"/>
          </a:xfrm>
        </p:spPr>
        <p:txBody>
          <a:bodyPr/>
          <a:lstStyle/>
          <a:p>
            <a:pPr lvl="0"/>
            <a:endParaRPr lang="en-US"/>
          </a:p>
        </p:txBody>
      </p:sp>
      <p:sp>
        <p:nvSpPr>
          <p:cNvPr id="15" name="Content Placeholder 3">
            <a:extLst>
              <a:ext uri="{FF2B5EF4-FFF2-40B4-BE49-F238E27FC236}">
                <a16:creationId xmlns:a16="http://schemas.microsoft.com/office/drawing/2014/main" id="{07389849-C958-412B-8C22-5C29AECCBAAD}"/>
              </a:ext>
            </a:extLst>
          </p:cNvPr>
          <p:cNvSpPr>
            <a:spLocks noGrp="1"/>
          </p:cNvSpPr>
          <p:nvPr>
            <p:ph sz="quarter" idx="21"/>
          </p:nvPr>
        </p:nvSpPr>
        <p:spPr>
          <a:xfrm>
            <a:off x="2718971" y="2645194"/>
            <a:ext cx="914400" cy="914400"/>
          </a:xfrm>
        </p:spPr>
        <p:txBody>
          <a:bodyPr/>
          <a:lstStyle>
            <a:lvl1pPr>
              <a:defRPr/>
            </a:lvl1pPr>
          </a:lstStyle>
          <a:p>
            <a:pPr lvl="0"/>
            <a:endParaRPr lang="en-US"/>
          </a:p>
        </p:txBody>
      </p:sp>
      <p:sp>
        <p:nvSpPr>
          <p:cNvPr id="16" name="Content Placeholder 3">
            <a:extLst>
              <a:ext uri="{FF2B5EF4-FFF2-40B4-BE49-F238E27FC236}">
                <a16:creationId xmlns:a16="http://schemas.microsoft.com/office/drawing/2014/main" id="{ACB7AF46-B966-4C70-9586-46FA8B17AACD}"/>
              </a:ext>
            </a:extLst>
          </p:cNvPr>
          <p:cNvSpPr>
            <a:spLocks noGrp="1"/>
          </p:cNvSpPr>
          <p:nvPr>
            <p:ph sz="quarter" idx="22"/>
          </p:nvPr>
        </p:nvSpPr>
        <p:spPr>
          <a:xfrm>
            <a:off x="4074528" y="2645194"/>
            <a:ext cx="914400" cy="914400"/>
          </a:xfrm>
        </p:spPr>
        <p:txBody>
          <a:bodyPr/>
          <a:lstStyle/>
          <a:p>
            <a:pPr lvl="0"/>
            <a:endParaRPr lang="en-US"/>
          </a:p>
        </p:txBody>
      </p:sp>
      <p:sp>
        <p:nvSpPr>
          <p:cNvPr id="17" name="Content Placeholder 3">
            <a:extLst>
              <a:ext uri="{FF2B5EF4-FFF2-40B4-BE49-F238E27FC236}">
                <a16:creationId xmlns:a16="http://schemas.microsoft.com/office/drawing/2014/main" id="{5891E8C1-2EEE-4B98-8533-EC15CEE55811}"/>
              </a:ext>
            </a:extLst>
          </p:cNvPr>
          <p:cNvSpPr>
            <a:spLocks noGrp="1"/>
          </p:cNvSpPr>
          <p:nvPr>
            <p:ph sz="quarter" idx="23"/>
          </p:nvPr>
        </p:nvSpPr>
        <p:spPr>
          <a:xfrm>
            <a:off x="5273676" y="2679703"/>
            <a:ext cx="914400" cy="914400"/>
          </a:xfrm>
        </p:spPr>
        <p:txBody>
          <a:bodyPr/>
          <a:lstStyle/>
          <a:p>
            <a:pPr lvl="0"/>
            <a:endParaRPr lang="en-US"/>
          </a:p>
        </p:txBody>
      </p:sp>
      <p:sp>
        <p:nvSpPr>
          <p:cNvPr id="18" name="Content Placeholder 17">
            <a:extLst>
              <a:ext uri="{FF2B5EF4-FFF2-40B4-BE49-F238E27FC236}">
                <a16:creationId xmlns:a16="http://schemas.microsoft.com/office/drawing/2014/main" id="{07C951D6-6EE8-4287-B014-14203B2D2CC6}"/>
              </a:ext>
            </a:extLst>
          </p:cNvPr>
          <p:cNvSpPr>
            <a:spLocks noGrp="1"/>
          </p:cNvSpPr>
          <p:nvPr>
            <p:ph sz="quarter" idx="24"/>
          </p:nvPr>
        </p:nvSpPr>
        <p:spPr>
          <a:xfrm>
            <a:off x="6472824"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19" name="Content Placeholder 17">
            <a:extLst>
              <a:ext uri="{FF2B5EF4-FFF2-40B4-BE49-F238E27FC236}">
                <a16:creationId xmlns:a16="http://schemas.microsoft.com/office/drawing/2014/main" id="{23F944A1-CB9E-41E6-8096-6FE267DF6D53}"/>
              </a:ext>
            </a:extLst>
          </p:cNvPr>
          <p:cNvSpPr>
            <a:spLocks noGrp="1"/>
          </p:cNvSpPr>
          <p:nvPr>
            <p:ph sz="quarter" idx="25"/>
          </p:nvPr>
        </p:nvSpPr>
        <p:spPr>
          <a:xfrm>
            <a:off x="7671972"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0" name="Content Placeholder 17">
            <a:extLst>
              <a:ext uri="{FF2B5EF4-FFF2-40B4-BE49-F238E27FC236}">
                <a16:creationId xmlns:a16="http://schemas.microsoft.com/office/drawing/2014/main" id="{13B01225-10BB-48F4-9FAB-8D97A201C46D}"/>
              </a:ext>
            </a:extLst>
          </p:cNvPr>
          <p:cNvSpPr>
            <a:spLocks noGrp="1"/>
          </p:cNvSpPr>
          <p:nvPr>
            <p:ph sz="quarter" idx="26"/>
          </p:nvPr>
        </p:nvSpPr>
        <p:spPr>
          <a:xfrm>
            <a:off x="8871120" y="2678117"/>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1" name="Content Placeholder 17">
            <a:extLst>
              <a:ext uri="{FF2B5EF4-FFF2-40B4-BE49-F238E27FC236}">
                <a16:creationId xmlns:a16="http://schemas.microsoft.com/office/drawing/2014/main" id="{8A1D528C-70AF-4A72-A586-841566F24E6C}"/>
              </a:ext>
            </a:extLst>
          </p:cNvPr>
          <p:cNvSpPr>
            <a:spLocks noGrp="1"/>
          </p:cNvSpPr>
          <p:nvPr>
            <p:ph sz="quarter" idx="27"/>
          </p:nvPr>
        </p:nvSpPr>
        <p:spPr>
          <a:xfrm>
            <a:off x="10226677" y="2645194"/>
            <a:ext cx="914400" cy="914400"/>
          </a:xfrm>
        </p:spPr>
        <p:txBody>
          <a:bodyPr/>
          <a:lstStyle>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3" name="Content Placeholder 22">
            <a:extLst>
              <a:ext uri="{FF2B5EF4-FFF2-40B4-BE49-F238E27FC236}">
                <a16:creationId xmlns:a16="http://schemas.microsoft.com/office/drawing/2014/main" id="{C5F1B046-3D3B-409A-B452-8B3608B9E5EE}"/>
              </a:ext>
            </a:extLst>
          </p:cNvPr>
          <p:cNvSpPr>
            <a:spLocks noGrp="1"/>
          </p:cNvSpPr>
          <p:nvPr>
            <p:ph sz="quarter" idx="28"/>
          </p:nvPr>
        </p:nvSpPr>
        <p:spPr>
          <a:xfrm>
            <a:off x="320675" y="3805281"/>
            <a:ext cx="914400" cy="914400"/>
          </a:xfrm>
        </p:spPr>
        <p:txBody>
          <a:bodyPr/>
          <a:lstStyle/>
          <a:p>
            <a:pPr lvl="0"/>
            <a:endParaRPr lang="en-US"/>
          </a:p>
        </p:txBody>
      </p:sp>
      <p:sp>
        <p:nvSpPr>
          <p:cNvPr id="24" name="Arrow: Left-Right 23">
            <a:extLst>
              <a:ext uri="{FF2B5EF4-FFF2-40B4-BE49-F238E27FC236}">
                <a16:creationId xmlns:a16="http://schemas.microsoft.com/office/drawing/2014/main" id="{A749527E-B609-45A1-856A-69456EF1B367}"/>
              </a:ext>
              <a:ext uri="{C183D7F6-B498-43B3-948B-1728B52AA6E4}">
                <adec:decorative xmlns:adec="http://schemas.microsoft.com/office/drawing/2017/decorative" val="1"/>
              </a:ext>
            </a:extLst>
          </p:cNvPr>
          <p:cNvSpPr/>
          <p:nvPr userDrawn="1"/>
        </p:nvSpPr>
        <p:spPr>
          <a:xfrm>
            <a:off x="2879124" y="4217385"/>
            <a:ext cx="5046717" cy="898055"/>
          </a:xfrm>
          <a:prstGeom prst="leftRightArrow">
            <a:avLst/>
          </a:prstGeom>
          <a:solidFill>
            <a:schemeClr val="accent1">
              <a:alpha val="30000"/>
            </a:schemeClr>
          </a:solidFill>
          <a:ln w="12700">
            <a:noFill/>
          </a:ln>
        </p:spPr>
        <p:txBody>
          <a:bodyPr anchor="ctr"/>
          <a:lstStyle/>
          <a:p>
            <a:pPr algn="ctr">
              <a:spcBef>
                <a:spcPct val="0"/>
              </a:spcBef>
            </a:pPr>
            <a:endParaRPr lang="en-US" altLang="zh-CN" sz="1400" spc="-50">
              <a:solidFill>
                <a:prstClr val="white"/>
              </a:solidFill>
              <a:latin typeface="Segoe UI" panose="020B0502040204020203" pitchFamily="34" charset="0"/>
              <a:ea typeface="宋体"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87976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AC48EC6-5ECC-48EC-B46D-FFED4A275F5A}"/>
              </a:ext>
            </a:extLst>
          </p:cNvPr>
          <p:cNvSpPr>
            <a:spLocks noGrp="1"/>
          </p:cNvSpPr>
          <p:nvPr>
            <p:ph sz="quarter" idx="10"/>
          </p:nvPr>
        </p:nvSpPr>
        <p:spPr>
          <a:xfrm>
            <a:off x="857250" y="1676400"/>
            <a:ext cx="1428750" cy="649288"/>
          </a:xfrm>
        </p:spPr>
        <p:txBody>
          <a:bodyPr/>
          <a:lstStyle/>
          <a:p>
            <a:pPr lvl="0"/>
            <a:endParaRPr lang="en-US"/>
          </a:p>
        </p:txBody>
      </p:sp>
      <p:sp>
        <p:nvSpPr>
          <p:cNvPr id="5" name="Content Placeholder 3">
            <a:extLst>
              <a:ext uri="{FF2B5EF4-FFF2-40B4-BE49-F238E27FC236}">
                <a16:creationId xmlns:a16="http://schemas.microsoft.com/office/drawing/2014/main" id="{DE15E2E8-B6B7-4614-9CE6-3AEFA43C15B2}"/>
              </a:ext>
            </a:extLst>
          </p:cNvPr>
          <p:cNvSpPr>
            <a:spLocks noGrp="1"/>
          </p:cNvSpPr>
          <p:nvPr>
            <p:ph sz="quarter" idx="11"/>
          </p:nvPr>
        </p:nvSpPr>
        <p:spPr>
          <a:xfrm>
            <a:off x="2766261" y="1676400"/>
            <a:ext cx="1428750" cy="649288"/>
          </a:xfrm>
        </p:spPr>
        <p:txBody>
          <a:bodyPr/>
          <a:lstStyle/>
          <a:p>
            <a:pPr lvl="0"/>
            <a:endParaRPr lang="en-US"/>
          </a:p>
        </p:txBody>
      </p:sp>
      <p:sp>
        <p:nvSpPr>
          <p:cNvPr id="6" name="Content Placeholder 3">
            <a:extLst>
              <a:ext uri="{FF2B5EF4-FFF2-40B4-BE49-F238E27FC236}">
                <a16:creationId xmlns:a16="http://schemas.microsoft.com/office/drawing/2014/main" id="{2F946FAF-3E39-4196-A27F-D8FC4CF20AC0}"/>
              </a:ext>
            </a:extLst>
          </p:cNvPr>
          <p:cNvSpPr>
            <a:spLocks noGrp="1"/>
          </p:cNvSpPr>
          <p:nvPr>
            <p:ph sz="quarter" idx="12"/>
          </p:nvPr>
        </p:nvSpPr>
        <p:spPr>
          <a:xfrm>
            <a:off x="4675272" y="1676400"/>
            <a:ext cx="1428750" cy="649288"/>
          </a:xfrm>
        </p:spPr>
        <p:txBody>
          <a:bodyPr/>
          <a:lstStyle/>
          <a:p>
            <a:pPr lvl="0"/>
            <a:endParaRPr lang="en-US"/>
          </a:p>
        </p:txBody>
      </p:sp>
      <p:sp>
        <p:nvSpPr>
          <p:cNvPr id="7" name="Content Placeholder 3">
            <a:extLst>
              <a:ext uri="{FF2B5EF4-FFF2-40B4-BE49-F238E27FC236}">
                <a16:creationId xmlns:a16="http://schemas.microsoft.com/office/drawing/2014/main" id="{86BBCBAD-2023-40E4-A1CE-6FE6AD947EBE}"/>
              </a:ext>
            </a:extLst>
          </p:cNvPr>
          <p:cNvSpPr>
            <a:spLocks noGrp="1"/>
          </p:cNvSpPr>
          <p:nvPr>
            <p:ph sz="quarter" idx="13"/>
          </p:nvPr>
        </p:nvSpPr>
        <p:spPr>
          <a:xfrm>
            <a:off x="6680534" y="1676400"/>
            <a:ext cx="1428750" cy="649288"/>
          </a:xfrm>
        </p:spPr>
        <p:txBody>
          <a:bodyPr/>
          <a:lstStyle/>
          <a:p>
            <a:pPr lvl="0"/>
            <a:endParaRPr lang="en-US"/>
          </a:p>
        </p:txBody>
      </p:sp>
      <p:sp>
        <p:nvSpPr>
          <p:cNvPr id="8" name="Content Placeholder 3">
            <a:extLst>
              <a:ext uri="{FF2B5EF4-FFF2-40B4-BE49-F238E27FC236}">
                <a16:creationId xmlns:a16="http://schemas.microsoft.com/office/drawing/2014/main" id="{8CE818CF-6F55-4C64-9AC5-1A52203E6190}"/>
              </a:ext>
            </a:extLst>
          </p:cNvPr>
          <p:cNvSpPr>
            <a:spLocks noGrp="1"/>
          </p:cNvSpPr>
          <p:nvPr>
            <p:ph sz="quarter" idx="14"/>
          </p:nvPr>
        </p:nvSpPr>
        <p:spPr>
          <a:xfrm>
            <a:off x="8711364" y="1676400"/>
            <a:ext cx="1428750" cy="649288"/>
          </a:xfrm>
        </p:spPr>
        <p:txBody>
          <a:bodyPr/>
          <a:lstStyle/>
          <a:p>
            <a:pPr lvl="0"/>
            <a:endParaRPr lang="en-US"/>
          </a:p>
        </p:txBody>
      </p:sp>
      <p:sp>
        <p:nvSpPr>
          <p:cNvPr id="9" name="Content Placeholder 3">
            <a:extLst>
              <a:ext uri="{FF2B5EF4-FFF2-40B4-BE49-F238E27FC236}">
                <a16:creationId xmlns:a16="http://schemas.microsoft.com/office/drawing/2014/main" id="{73E58472-8030-4F47-9E66-B9AE90434DCB}"/>
              </a:ext>
            </a:extLst>
          </p:cNvPr>
          <p:cNvSpPr>
            <a:spLocks noGrp="1"/>
          </p:cNvSpPr>
          <p:nvPr>
            <p:ph sz="quarter" idx="15"/>
          </p:nvPr>
        </p:nvSpPr>
        <p:spPr>
          <a:xfrm>
            <a:off x="10522618" y="1676400"/>
            <a:ext cx="1428750" cy="649288"/>
          </a:xfrm>
        </p:spPr>
        <p:txBody>
          <a:bodyPr/>
          <a:lstStyle/>
          <a:p>
            <a:pPr lvl="0"/>
            <a:endParaRPr lang="en-US"/>
          </a:p>
        </p:txBody>
      </p:sp>
      <p:sp>
        <p:nvSpPr>
          <p:cNvPr id="10" name="Content Placeholder 3">
            <a:extLst>
              <a:ext uri="{FF2B5EF4-FFF2-40B4-BE49-F238E27FC236}">
                <a16:creationId xmlns:a16="http://schemas.microsoft.com/office/drawing/2014/main" id="{097079FD-6369-4BBE-962A-BFEC6AA9541A}"/>
              </a:ext>
            </a:extLst>
          </p:cNvPr>
          <p:cNvSpPr>
            <a:spLocks noGrp="1"/>
          </p:cNvSpPr>
          <p:nvPr>
            <p:ph sz="quarter" idx="16"/>
          </p:nvPr>
        </p:nvSpPr>
        <p:spPr>
          <a:xfrm>
            <a:off x="857250" y="2975810"/>
            <a:ext cx="1428750" cy="649288"/>
          </a:xfrm>
        </p:spPr>
        <p:txBody>
          <a:bodyPr/>
          <a:lstStyle/>
          <a:p>
            <a:pPr lvl="0"/>
            <a:endParaRPr lang="en-US"/>
          </a:p>
        </p:txBody>
      </p:sp>
      <p:sp>
        <p:nvSpPr>
          <p:cNvPr id="11" name="Content Placeholder 3">
            <a:extLst>
              <a:ext uri="{FF2B5EF4-FFF2-40B4-BE49-F238E27FC236}">
                <a16:creationId xmlns:a16="http://schemas.microsoft.com/office/drawing/2014/main" id="{AE229C17-2788-4100-B00E-9078B730CD5D}"/>
              </a:ext>
            </a:extLst>
          </p:cNvPr>
          <p:cNvSpPr>
            <a:spLocks noGrp="1"/>
          </p:cNvSpPr>
          <p:nvPr>
            <p:ph sz="quarter" idx="17"/>
          </p:nvPr>
        </p:nvSpPr>
        <p:spPr>
          <a:xfrm>
            <a:off x="2766261" y="2975810"/>
            <a:ext cx="1428750" cy="649288"/>
          </a:xfrm>
        </p:spPr>
        <p:txBody>
          <a:bodyPr/>
          <a:lstStyle/>
          <a:p>
            <a:pPr lvl="0"/>
            <a:endParaRPr lang="en-US"/>
          </a:p>
        </p:txBody>
      </p:sp>
      <p:sp>
        <p:nvSpPr>
          <p:cNvPr id="12" name="Content Placeholder 3">
            <a:extLst>
              <a:ext uri="{FF2B5EF4-FFF2-40B4-BE49-F238E27FC236}">
                <a16:creationId xmlns:a16="http://schemas.microsoft.com/office/drawing/2014/main" id="{97DA6976-8540-46D4-8D57-5CC15E0AA73E}"/>
              </a:ext>
            </a:extLst>
          </p:cNvPr>
          <p:cNvSpPr>
            <a:spLocks noGrp="1"/>
          </p:cNvSpPr>
          <p:nvPr>
            <p:ph sz="quarter" idx="18"/>
          </p:nvPr>
        </p:nvSpPr>
        <p:spPr>
          <a:xfrm>
            <a:off x="4675272" y="2975810"/>
            <a:ext cx="1428750" cy="649288"/>
          </a:xfrm>
        </p:spPr>
        <p:txBody>
          <a:bodyPr/>
          <a:lstStyle/>
          <a:p>
            <a:pPr lvl="0"/>
            <a:endParaRPr lang="en-US"/>
          </a:p>
        </p:txBody>
      </p:sp>
      <p:sp>
        <p:nvSpPr>
          <p:cNvPr id="13" name="Text Placeholder 12">
            <a:extLst>
              <a:ext uri="{FF2B5EF4-FFF2-40B4-BE49-F238E27FC236}">
                <a16:creationId xmlns:a16="http://schemas.microsoft.com/office/drawing/2014/main" id="{0FC2C040-28FB-45CE-805F-EA01BF6D41C4}"/>
              </a:ext>
            </a:extLst>
          </p:cNvPr>
          <p:cNvSpPr>
            <a:spLocks noGrp="1"/>
          </p:cNvSpPr>
          <p:nvPr>
            <p:ph type="body" sz="quarter" idx="19"/>
          </p:nvPr>
        </p:nvSpPr>
        <p:spPr>
          <a:xfrm>
            <a:off x="857250" y="4602163"/>
            <a:ext cx="1741488" cy="1387475"/>
          </a:xfrm>
        </p:spPr>
        <p:txBody>
          <a:bodyPr/>
          <a:lstStyle/>
          <a:p>
            <a:pPr lvl="0"/>
            <a:endParaRPr lang="en-US"/>
          </a:p>
        </p:txBody>
      </p:sp>
      <p:sp>
        <p:nvSpPr>
          <p:cNvPr id="15" name="Text Placeholder 14">
            <a:extLst>
              <a:ext uri="{FF2B5EF4-FFF2-40B4-BE49-F238E27FC236}">
                <a16:creationId xmlns:a16="http://schemas.microsoft.com/office/drawing/2014/main" id="{5D5757E5-3FA8-43C0-BA1F-925BC4DF5775}"/>
              </a:ext>
            </a:extLst>
          </p:cNvPr>
          <p:cNvSpPr>
            <a:spLocks noGrp="1"/>
          </p:cNvSpPr>
          <p:nvPr>
            <p:ph type="body" sz="quarter" idx="20"/>
          </p:nvPr>
        </p:nvSpPr>
        <p:spPr>
          <a:xfrm>
            <a:off x="3082925" y="4602163"/>
            <a:ext cx="1982788" cy="1263650"/>
          </a:xfrm>
        </p:spPr>
        <p:txBody>
          <a:bodyPr/>
          <a:lstStyle/>
          <a:p>
            <a:pPr lvl="0"/>
            <a:endParaRPr lang="en-US"/>
          </a:p>
        </p:txBody>
      </p:sp>
      <p:sp>
        <p:nvSpPr>
          <p:cNvPr id="17" name="Text Placeholder 16">
            <a:extLst>
              <a:ext uri="{FF2B5EF4-FFF2-40B4-BE49-F238E27FC236}">
                <a16:creationId xmlns:a16="http://schemas.microsoft.com/office/drawing/2014/main" id="{783B81AF-CFC9-4E14-ACB1-008D67406AF1}"/>
              </a:ext>
            </a:extLst>
          </p:cNvPr>
          <p:cNvSpPr>
            <a:spLocks noGrp="1"/>
          </p:cNvSpPr>
          <p:nvPr>
            <p:ph type="body" sz="quarter" idx="21"/>
          </p:nvPr>
        </p:nvSpPr>
        <p:spPr>
          <a:xfrm>
            <a:off x="5394325" y="4602163"/>
            <a:ext cx="1982788" cy="1263650"/>
          </a:xfrm>
        </p:spPr>
        <p:txBody>
          <a:bodyPr/>
          <a:lstStyle/>
          <a:p>
            <a:pPr lvl="0"/>
            <a:endParaRPr lang="en-US"/>
          </a:p>
        </p:txBody>
      </p:sp>
      <p:sp>
        <p:nvSpPr>
          <p:cNvPr id="19" name="Text Placeholder 18">
            <a:extLst>
              <a:ext uri="{FF2B5EF4-FFF2-40B4-BE49-F238E27FC236}">
                <a16:creationId xmlns:a16="http://schemas.microsoft.com/office/drawing/2014/main" id="{754C01E6-9ADC-40D1-A017-068C0E643101}"/>
              </a:ext>
            </a:extLst>
          </p:cNvPr>
          <p:cNvSpPr>
            <a:spLocks noGrp="1"/>
          </p:cNvSpPr>
          <p:nvPr>
            <p:ph type="body" sz="quarter" idx="22"/>
          </p:nvPr>
        </p:nvSpPr>
        <p:spPr>
          <a:xfrm>
            <a:off x="7767638" y="4602163"/>
            <a:ext cx="1982787" cy="1263650"/>
          </a:xfrm>
        </p:spPr>
        <p:txBody>
          <a:bodyPr/>
          <a:lstStyle/>
          <a:p>
            <a:pPr lvl="0"/>
            <a:endParaRPr lang="en-US"/>
          </a:p>
        </p:txBody>
      </p:sp>
      <p:sp>
        <p:nvSpPr>
          <p:cNvPr id="21" name="Text Placeholder 20">
            <a:extLst>
              <a:ext uri="{FF2B5EF4-FFF2-40B4-BE49-F238E27FC236}">
                <a16:creationId xmlns:a16="http://schemas.microsoft.com/office/drawing/2014/main" id="{5D8178C3-B332-409A-A37B-D09715424491}"/>
              </a:ext>
            </a:extLst>
          </p:cNvPr>
          <p:cNvSpPr>
            <a:spLocks noGrp="1"/>
          </p:cNvSpPr>
          <p:nvPr>
            <p:ph type="body" sz="quarter" idx="23"/>
          </p:nvPr>
        </p:nvSpPr>
        <p:spPr>
          <a:xfrm>
            <a:off x="10058401" y="4500564"/>
            <a:ext cx="1892968" cy="1365250"/>
          </a:xfrm>
        </p:spPr>
        <p:txBody>
          <a:bodyPr/>
          <a:lstStyle/>
          <a:p>
            <a:pPr lvl="0"/>
            <a:endParaRPr lang="en-US"/>
          </a:p>
        </p:txBody>
      </p:sp>
      <p:sp>
        <p:nvSpPr>
          <p:cNvPr id="23" name="Text Placeholder 22">
            <a:extLst>
              <a:ext uri="{FF2B5EF4-FFF2-40B4-BE49-F238E27FC236}">
                <a16:creationId xmlns:a16="http://schemas.microsoft.com/office/drawing/2014/main" id="{E8E1EF9F-0F33-4762-85A1-C89F1F499DBC}"/>
              </a:ext>
            </a:extLst>
          </p:cNvPr>
          <p:cNvSpPr>
            <a:spLocks noGrp="1"/>
          </p:cNvSpPr>
          <p:nvPr>
            <p:ph type="body" sz="quarter" idx="24"/>
          </p:nvPr>
        </p:nvSpPr>
        <p:spPr>
          <a:xfrm>
            <a:off x="6584950" y="2887663"/>
            <a:ext cx="1881188" cy="649287"/>
          </a:xfrm>
        </p:spPr>
        <p:txBody>
          <a:bodyPr/>
          <a:lstStyle/>
          <a:p>
            <a:pPr lvl="0"/>
            <a:endParaRPr lang="en-US"/>
          </a:p>
        </p:txBody>
      </p:sp>
    </p:spTree>
    <p:extLst>
      <p:ext uri="{BB962C8B-B14F-4D97-AF65-F5344CB8AC3E}">
        <p14:creationId xmlns:p14="http://schemas.microsoft.com/office/powerpoint/2010/main" val="2258601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0E401A-3B0E-4905-9598-99FA671065DB}"/>
              </a:ext>
            </a:extLst>
          </p:cNvPr>
          <p:cNvSpPr>
            <a:spLocks noGrp="1"/>
          </p:cNvSpPr>
          <p:nvPr>
            <p:ph sz="quarter" idx="10"/>
          </p:nvPr>
        </p:nvSpPr>
        <p:spPr>
          <a:xfrm>
            <a:off x="625474" y="1600200"/>
            <a:ext cx="1828800" cy="914400"/>
          </a:xfrm>
        </p:spPr>
        <p:txBody>
          <a:bodyPr/>
          <a:lstStyle/>
          <a:p>
            <a:pPr lvl="0"/>
            <a:endParaRPr lang="en-US"/>
          </a:p>
        </p:txBody>
      </p:sp>
      <p:sp>
        <p:nvSpPr>
          <p:cNvPr id="6" name="Content Placeholder 5">
            <a:extLst>
              <a:ext uri="{FF2B5EF4-FFF2-40B4-BE49-F238E27FC236}">
                <a16:creationId xmlns:a16="http://schemas.microsoft.com/office/drawing/2014/main" id="{28AEB0CB-47C7-436B-A188-03DA56482C63}"/>
              </a:ext>
            </a:extLst>
          </p:cNvPr>
          <p:cNvSpPr>
            <a:spLocks noGrp="1"/>
          </p:cNvSpPr>
          <p:nvPr>
            <p:ph sz="quarter" idx="11"/>
          </p:nvPr>
        </p:nvSpPr>
        <p:spPr>
          <a:xfrm>
            <a:off x="2771774" y="16002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B7527261-BDB0-4C42-BCAC-12C48FFAE659}"/>
              </a:ext>
            </a:extLst>
          </p:cNvPr>
          <p:cNvSpPr>
            <a:spLocks noGrp="1"/>
          </p:cNvSpPr>
          <p:nvPr>
            <p:ph sz="quarter" idx="12"/>
          </p:nvPr>
        </p:nvSpPr>
        <p:spPr>
          <a:xfrm>
            <a:off x="5229225" y="1600200"/>
            <a:ext cx="1828800" cy="914400"/>
          </a:xfrm>
        </p:spPr>
        <p:txBody>
          <a:bodyPr/>
          <a:lstStyle>
            <a:lvl1pPr>
              <a:defRPr/>
            </a:lvl1pPr>
          </a:lstStyle>
          <a:p>
            <a:pPr lvl="0"/>
            <a:endParaRPr lang="en-US"/>
          </a:p>
        </p:txBody>
      </p:sp>
      <p:sp>
        <p:nvSpPr>
          <p:cNvPr id="10" name="Content Placeholder 9">
            <a:extLst>
              <a:ext uri="{FF2B5EF4-FFF2-40B4-BE49-F238E27FC236}">
                <a16:creationId xmlns:a16="http://schemas.microsoft.com/office/drawing/2014/main" id="{1A20BE59-812A-4F9A-92A2-3E0B6F8D8200}"/>
              </a:ext>
            </a:extLst>
          </p:cNvPr>
          <p:cNvSpPr>
            <a:spLocks noGrp="1"/>
          </p:cNvSpPr>
          <p:nvPr>
            <p:ph sz="quarter" idx="13"/>
          </p:nvPr>
        </p:nvSpPr>
        <p:spPr>
          <a:xfrm>
            <a:off x="625474" y="2971800"/>
            <a:ext cx="1828800" cy="914400"/>
          </a:xfrm>
        </p:spPr>
        <p:txBody>
          <a:bodyPr/>
          <a:lstStyle/>
          <a:p>
            <a:pPr lvl="0"/>
            <a:endParaRPr lang="en-US"/>
          </a:p>
        </p:txBody>
      </p:sp>
      <p:sp>
        <p:nvSpPr>
          <p:cNvPr id="11" name="Content Placeholder 9">
            <a:extLst>
              <a:ext uri="{FF2B5EF4-FFF2-40B4-BE49-F238E27FC236}">
                <a16:creationId xmlns:a16="http://schemas.microsoft.com/office/drawing/2014/main" id="{FCE696FA-AF3E-47A5-B6DF-640D9EBE2016}"/>
              </a:ext>
            </a:extLst>
          </p:cNvPr>
          <p:cNvSpPr>
            <a:spLocks noGrp="1"/>
          </p:cNvSpPr>
          <p:nvPr>
            <p:ph sz="quarter" idx="14"/>
          </p:nvPr>
        </p:nvSpPr>
        <p:spPr>
          <a:xfrm>
            <a:off x="2771774" y="2971800"/>
            <a:ext cx="1828800" cy="914400"/>
          </a:xfrm>
        </p:spPr>
        <p:txBody>
          <a:bodyPr/>
          <a:lstStyle/>
          <a:p>
            <a:pPr lvl="0"/>
            <a:endParaRPr lang="en-US"/>
          </a:p>
        </p:txBody>
      </p:sp>
      <p:sp>
        <p:nvSpPr>
          <p:cNvPr id="12" name="Content Placeholder 9">
            <a:extLst>
              <a:ext uri="{FF2B5EF4-FFF2-40B4-BE49-F238E27FC236}">
                <a16:creationId xmlns:a16="http://schemas.microsoft.com/office/drawing/2014/main" id="{E39205D2-DEC9-4015-8CD3-3454BB819CB0}"/>
              </a:ext>
            </a:extLst>
          </p:cNvPr>
          <p:cNvSpPr>
            <a:spLocks noGrp="1"/>
          </p:cNvSpPr>
          <p:nvPr>
            <p:ph sz="quarter" idx="15"/>
          </p:nvPr>
        </p:nvSpPr>
        <p:spPr>
          <a:xfrm>
            <a:off x="5181600" y="2971800"/>
            <a:ext cx="1828800" cy="914400"/>
          </a:xfrm>
        </p:spPr>
        <p:txBody>
          <a:bodyPr/>
          <a:lstStyle/>
          <a:p>
            <a:pPr lvl="0"/>
            <a:endParaRPr lang="en-US"/>
          </a:p>
        </p:txBody>
      </p:sp>
      <p:sp>
        <p:nvSpPr>
          <p:cNvPr id="5" name="Text Placeholder 4">
            <a:extLst>
              <a:ext uri="{FF2B5EF4-FFF2-40B4-BE49-F238E27FC236}">
                <a16:creationId xmlns:a16="http://schemas.microsoft.com/office/drawing/2014/main" id="{908B8C03-2900-4622-852F-EBA052A6A839}"/>
              </a:ext>
            </a:extLst>
          </p:cNvPr>
          <p:cNvSpPr>
            <a:spLocks noGrp="1"/>
          </p:cNvSpPr>
          <p:nvPr>
            <p:ph type="body" sz="quarter" idx="16"/>
          </p:nvPr>
        </p:nvSpPr>
        <p:spPr>
          <a:xfrm>
            <a:off x="7550150" y="1600200"/>
            <a:ext cx="1870075" cy="1031875"/>
          </a:xfrm>
        </p:spPr>
        <p:txBody>
          <a:bodyPr/>
          <a:lstStyle/>
          <a:p>
            <a:pPr lvl="0"/>
            <a:endParaRPr lang="en-US"/>
          </a:p>
        </p:txBody>
      </p:sp>
      <p:sp>
        <p:nvSpPr>
          <p:cNvPr id="9" name="Text Placeholder 8">
            <a:extLst>
              <a:ext uri="{FF2B5EF4-FFF2-40B4-BE49-F238E27FC236}">
                <a16:creationId xmlns:a16="http://schemas.microsoft.com/office/drawing/2014/main" id="{37FA0E79-FE02-472A-A235-643E4702BBCF}"/>
              </a:ext>
            </a:extLst>
          </p:cNvPr>
          <p:cNvSpPr>
            <a:spLocks noGrp="1"/>
          </p:cNvSpPr>
          <p:nvPr>
            <p:ph type="body" sz="quarter" idx="17"/>
          </p:nvPr>
        </p:nvSpPr>
        <p:spPr>
          <a:xfrm>
            <a:off x="9809163" y="1600200"/>
            <a:ext cx="1870075" cy="1031875"/>
          </a:xfrm>
        </p:spPr>
        <p:txBody>
          <a:bodyPr/>
          <a:lstStyle/>
          <a:p>
            <a:pPr lvl="0"/>
            <a:endParaRPr lang="en-US"/>
          </a:p>
        </p:txBody>
      </p:sp>
      <p:sp>
        <p:nvSpPr>
          <p:cNvPr id="14" name="Text Placeholder 13">
            <a:extLst>
              <a:ext uri="{FF2B5EF4-FFF2-40B4-BE49-F238E27FC236}">
                <a16:creationId xmlns:a16="http://schemas.microsoft.com/office/drawing/2014/main" id="{2BD38E58-DEBA-40D7-A254-A9B866286F3E}"/>
              </a:ext>
            </a:extLst>
          </p:cNvPr>
          <p:cNvSpPr>
            <a:spLocks noGrp="1"/>
          </p:cNvSpPr>
          <p:nvPr>
            <p:ph type="body" sz="quarter" idx="18"/>
          </p:nvPr>
        </p:nvSpPr>
        <p:spPr>
          <a:xfrm>
            <a:off x="7550150" y="2971800"/>
            <a:ext cx="1870075" cy="1031875"/>
          </a:xfrm>
        </p:spPr>
        <p:txBody>
          <a:bodyPr/>
          <a:lstStyle/>
          <a:p>
            <a:pPr lvl="0"/>
            <a:endParaRPr lang="en-US"/>
          </a:p>
        </p:txBody>
      </p:sp>
      <p:sp>
        <p:nvSpPr>
          <p:cNvPr id="16" name="Text Placeholder 15">
            <a:extLst>
              <a:ext uri="{FF2B5EF4-FFF2-40B4-BE49-F238E27FC236}">
                <a16:creationId xmlns:a16="http://schemas.microsoft.com/office/drawing/2014/main" id="{D6E2FD68-59C0-483E-B2BC-3250A543EFA3}"/>
              </a:ext>
            </a:extLst>
          </p:cNvPr>
          <p:cNvSpPr>
            <a:spLocks noGrp="1"/>
          </p:cNvSpPr>
          <p:nvPr>
            <p:ph type="body" sz="quarter" idx="19"/>
          </p:nvPr>
        </p:nvSpPr>
        <p:spPr>
          <a:xfrm>
            <a:off x="9959975" y="2798763"/>
            <a:ext cx="1649413" cy="1087437"/>
          </a:xfrm>
        </p:spPr>
        <p:txBody>
          <a:bodyPr/>
          <a:lstStyle/>
          <a:p>
            <a:pPr lvl="0"/>
            <a:endParaRPr lang="en-US"/>
          </a:p>
        </p:txBody>
      </p:sp>
      <p:sp>
        <p:nvSpPr>
          <p:cNvPr id="18" name="Text Placeholder 17">
            <a:extLst>
              <a:ext uri="{FF2B5EF4-FFF2-40B4-BE49-F238E27FC236}">
                <a16:creationId xmlns:a16="http://schemas.microsoft.com/office/drawing/2014/main" id="{5F5F37BE-6E20-45C7-A8A6-4D07304A8EDE}"/>
              </a:ext>
            </a:extLst>
          </p:cNvPr>
          <p:cNvSpPr>
            <a:spLocks noGrp="1"/>
          </p:cNvSpPr>
          <p:nvPr>
            <p:ph type="body" sz="quarter" idx="20"/>
          </p:nvPr>
        </p:nvSpPr>
        <p:spPr>
          <a:xfrm>
            <a:off x="625475" y="4337050"/>
            <a:ext cx="1828800" cy="1052513"/>
          </a:xfrm>
        </p:spPr>
        <p:txBody>
          <a:bodyPr/>
          <a:lstStyle/>
          <a:p>
            <a:pPr lvl="0"/>
            <a:endParaRPr lang="en-US"/>
          </a:p>
        </p:txBody>
      </p:sp>
      <p:sp>
        <p:nvSpPr>
          <p:cNvPr id="20" name="Text Placeholder 19">
            <a:extLst>
              <a:ext uri="{FF2B5EF4-FFF2-40B4-BE49-F238E27FC236}">
                <a16:creationId xmlns:a16="http://schemas.microsoft.com/office/drawing/2014/main" id="{5EF91706-CB5C-44C3-BFCF-52F6825D84B8}"/>
              </a:ext>
            </a:extLst>
          </p:cNvPr>
          <p:cNvSpPr>
            <a:spLocks noGrp="1"/>
          </p:cNvSpPr>
          <p:nvPr>
            <p:ph type="body" sz="quarter" idx="21"/>
          </p:nvPr>
        </p:nvSpPr>
        <p:spPr>
          <a:xfrm>
            <a:off x="2992438" y="4337050"/>
            <a:ext cx="2411412" cy="1176338"/>
          </a:xfrm>
        </p:spPr>
        <p:txBody>
          <a:bodyPr/>
          <a:lstStyle/>
          <a:p>
            <a:pPr lvl="0"/>
            <a:endParaRPr lang="en-US"/>
          </a:p>
        </p:txBody>
      </p:sp>
      <p:sp>
        <p:nvSpPr>
          <p:cNvPr id="22" name="Text Placeholder 21">
            <a:extLst>
              <a:ext uri="{FF2B5EF4-FFF2-40B4-BE49-F238E27FC236}">
                <a16:creationId xmlns:a16="http://schemas.microsoft.com/office/drawing/2014/main" id="{E9393C9C-B7E0-4B7A-ADF5-39DD984D0D6D}"/>
              </a:ext>
            </a:extLst>
          </p:cNvPr>
          <p:cNvSpPr>
            <a:spLocks noGrp="1"/>
          </p:cNvSpPr>
          <p:nvPr>
            <p:ph type="body" sz="quarter" idx="22"/>
          </p:nvPr>
        </p:nvSpPr>
        <p:spPr>
          <a:xfrm>
            <a:off x="5942013" y="4337050"/>
            <a:ext cx="1870075" cy="1176338"/>
          </a:xfrm>
        </p:spPr>
        <p:txBody>
          <a:bodyPr/>
          <a:lstStyle/>
          <a:p>
            <a:pPr lvl="0"/>
            <a:endParaRPr lang="en-US"/>
          </a:p>
        </p:txBody>
      </p:sp>
    </p:spTree>
    <p:extLst>
      <p:ext uri="{BB962C8B-B14F-4D97-AF65-F5344CB8AC3E}">
        <p14:creationId xmlns:p14="http://schemas.microsoft.com/office/powerpoint/2010/main" val="89143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20244160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11895FD6-461F-4B96-BF31-3DC0540169DE}"/>
              </a:ext>
            </a:extLst>
          </p:cNvPr>
          <p:cNvSpPr>
            <a:spLocks noGrp="1"/>
          </p:cNvSpPr>
          <p:nvPr>
            <p:ph sz="quarter" idx="11"/>
          </p:nvPr>
        </p:nvSpPr>
        <p:spPr>
          <a:xfrm>
            <a:off x="633013" y="1657350"/>
            <a:ext cx="2400300" cy="1047750"/>
          </a:xfrm>
        </p:spPr>
        <p:txBody>
          <a:bodyPr/>
          <a:lstStyle/>
          <a:p>
            <a:pPr lvl="0"/>
            <a:endParaRPr lang="en-US"/>
          </a:p>
        </p:txBody>
      </p:sp>
      <p:sp>
        <p:nvSpPr>
          <p:cNvPr id="6" name="Content Placeholder 2">
            <a:extLst>
              <a:ext uri="{FF2B5EF4-FFF2-40B4-BE49-F238E27FC236}">
                <a16:creationId xmlns:a16="http://schemas.microsoft.com/office/drawing/2014/main" id="{6D22A8CA-5680-44F7-A205-7E4F91C832F9}"/>
              </a:ext>
            </a:extLst>
          </p:cNvPr>
          <p:cNvSpPr>
            <a:spLocks noGrp="1"/>
          </p:cNvSpPr>
          <p:nvPr>
            <p:ph sz="quarter" idx="12"/>
          </p:nvPr>
        </p:nvSpPr>
        <p:spPr>
          <a:xfrm>
            <a:off x="3338113" y="1644681"/>
            <a:ext cx="2400300" cy="1047750"/>
          </a:xfrm>
        </p:spPr>
        <p:txBody>
          <a:bodyPr/>
          <a:lstStyle/>
          <a:p>
            <a:pPr lvl="0"/>
            <a:endParaRPr lang="en-US"/>
          </a:p>
        </p:txBody>
      </p:sp>
      <p:sp>
        <p:nvSpPr>
          <p:cNvPr id="7" name="Content Placeholder 2">
            <a:extLst>
              <a:ext uri="{FF2B5EF4-FFF2-40B4-BE49-F238E27FC236}">
                <a16:creationId xmlns:a16="http://schemas.microsoft.com/office/drawing/2014/main" id="{14BF9E4D-3F2C-4777-8888-00E4F2E3EC37}"/>
              </a:ext>
            </a:extLst>
          </p:cNvPr>
          <p:cNvSpPr>
            <a:spLocks noGrp="1"/>
          </p:cNvSpPr>
          <p:nvPr>
            <p:ph sz="quarter" idx="13"/>
          </p:nvPr>
        </p:nvSpPr>
        <p:spPr>
          <a:xfrm>
            <a:off x="6141405" y="1631145"/>
            <a:ext cx="2400300" cy="1047750"/>
          </a:xfrm>
        </p:spPr>
        <p:txBody>
          <a:bodyPr/>
          <a:lstStyle/>
          <a:p>
            <a:pPr lvl="0"/>
            <a:endParaRPr lang="en-US"/>
          </a:p>
        </p:txBody>
      </p:sp>
      <p:sp>
        <p:nvSpPr>
          <p:cNvPr id="8" name="Content Placeholder 2">
            <a:extLst>
              <a:ext uri="{FF2B5EF4-FFF2-40B4-BE49-F238E27FC236}">
                <a16:creationId xmlns:a16="http://schemas.microsoft.com/office/drawing/2014/main" id="{29B5B48F-7A98-489C-8C91-397DE57AC319}"/>
              </a:ext>
            </a:extLst>
          </p:cNvPr>
          <p:cNvSpPr>
            <a:spLocks noGrp="1"/>
          </p:cNvSpPr>
          <p:nvPr>
            <p:ph sz="quarter" idx="14"/>
          </p:nvPr>
        </p:nvSpPr>
        <p:spPr>
          <a:xfrm>
            <a:off x="9067150" y="1620481"/>
            <a:ext cx="2400300" cy="1047750"/>
          </a:xfrm>
        </p:spPr>
        <p:txBody>
          <a:bodyPr/>
          <a:lstStyle/>
          <a:p>
            <a:pPr lvl="0"/>
            <a:endParaRPr lang="en-US"/>
          </a:p>
        </p:txBody>
      </p:sp>
      <p:sp>
        <p:nvSpPr>
          <p:cNvPr id="9" name="Content Placeholder 2">
            <a:extLst>
              <a:ext uri="{FF2B5EF4-FFF2-40B4-BE49-F238E27FC236}">
                <a16:creationId xmlns:a16="http://schemas.microsoft.com/office/drawing/2014/main" id="{28FEE8BF-328F-4FC5-B6C0-1277A2B0E15C}"/>
              </a:ext>
            </a:extLst>
          </p:cNvPr>
          <p:cNvSpPr>
            <a:spLocks noGrp="1"/>
          </p:cNvSpPr>
          <p:nvPr>
            <p:ph sz="quarter" idx="15"/>
          </p:nvPr>
        </p:nvSpPr>
        <p:spPr>
          <a:xfrm>
            <a:off x="592364" y="3079721"/>
            <a:ext cx="2400300" cy="1047750"/>
          </a:xfrm>
        </p:spPr>
        <p:txBody>
          <a:bodyPr/>
          <a:lstStyle/>
          <a:p>
            <a:pPr lvl="0"/>
            <a:endParaRPr lang="en-US"/>
          </a:p>
        </p:txBody>
      </p:sp>
      <p:sp>
        <p:nvSpPr>
          <p:cNvPr id="10" name="Content Placeholder 2">
            <a:extLst>
              <a:ext uri="{FF2B5EF4-FFF2-40B4-BE49-F238E27FC236}">
                <a16:creationId xmlns:a16="http://schemas.microsoft.com/office/drawing/2014/main" id="{C80666E8-37BF-4745-AA54-8E7AEF34CCAD}"/>
              </a:ext>
            </a:extLst>
          </p:cNvPr>
          <p:cNvSpPr>
            <a:spLocks noGrp="1"/>
          </p:cNvSpPr>
          <p:nvPr>
            <p:ph sz="quarter" idx="16"/>
          </p:nvPr>
        </p:nvSpPr>
        <p:spPr>
          <a:xfrm>
            <a:off x="3357163" y="3079721"/>
            <a:ext cx="2400300" cy="1047750"/>
          </a:xfrm>
        </p:spPr>
        <p:txBody>
          <a:bodyPr/>
          <a:lstStyle/>
          <a:p>
            <a:pPr lvl="0"/>
            <a:endParaRPr lang="en-US"/>
          </a:p>
        </p:txBody>
      </p:sp>
      <p:sp>
        <p:nvSpPr>
          <p:cNvPr id="11" name="Content Placeholder 2">
            <a:extLst>
              <a:ext uri="{FF2B5EF4-FFF2-40B4-BE49-F238E27FC236}">
                <a16:creationId xmlns:a16="http://schemas.microsoft.com/office/drawing/2014/main" id="{1CDE2E7A-C68F-487C-B7D4-DB4A8873C4B4}"/>
              </a:ext>
            </a:extLst>
          </p:cNvPr>
          <p:cNvSpPr>
            <a:spLocks noGrp="1"/>
          </p:cNvSpPr>
          <p:nvPr>
            <p:ph sz="quarter" idx="17"/>
          </p:nvPr>
        </p:nvSpPr>
        <p:spPr>
          <a:xfrm>
            <a:off x="6141405" y="3079721"/>
            <a:ext cx="2400300" cy="1047750"/>
          </a:xfrm>
        </p:spPr>
        <p:txBody>
          <a:bodyPr/>
          <a:lstStyle/>
          <a:p>
            <a:pPr lvl="0"/>
            <a:endParaRPr lang="en-US"/>
          </a:p>
        </p:txBody>
      </p:sp>
      <p:sp>
        <p:nvSpPr>
          <p:cNvPr id="12" name="Content Placeholder 2">
            <a:extLst>
              <a:ext uri="{FF2B5EF4-FFF2-40B4-BE49-F238E27FC236}">
                <a16:creationId xmlns:a16="http://schemas.microsoft.com/office/drawing/2014/main" id="{16A55769-B804-449C-B8ED-CF9D11FDCC83}"/>
              </a:ext>
            </a:extLst>
          </p:cNvPr>
          <p:cNvSpPr>
            <a:spLocks noGrp="1"/>
          </p:cNvSpPr>
          <p:nvPr>
            <p:ph sz="quarter" idx="18"/>
          </p:nvPr>
        </p:nvSpPr>
        <p:spPr>
          <a:xfrm>
            <a:off x="9199336" y="3077078"/>
            <a:ext cx="2400300" cy="1047750"/>
          </a:xfrm>
        </p:spPr>
        <p:txBody>
          <a:bodyPr/>
          <a:lstStyle/>
          <a:p>
            <a:pPr lvl="0"/>
            <a:endParaRPr lang="en-US"/>
          </a:p>
        </p:txBody>
      </p:sp>
      <p:sp>
        <p:nvSpPr>
          <p:cNvPr id="13" name="Content Placeholder 2">
            <a:extLst>
              <a:ext uri="{FF2B5EF4-FFF2-40B4-BE49-F238E27FC236}">
                <a16:creationId xmlns:a16="http://schemas.microsoft.com/office/drawing/2014/main" id="{7A4D7083-336E-4180-A7F1-0991388B2564}"/>
              </a:ext>
            </a:extLst>
          </p:cNvPr>
          <p:cNvSpPr>
            <a:spLocks noGrp="1"/>
          </p:cNvSpPr>
          <p:nvPr>
            <p:ph sz="quarter" idx="19"/>
          </p:nvPr>
        </p:nvSpPr>
        <p:spPr>
          <a:xfrm>
            <a:off x="592364" y="4676775"/>
            <a:ext cx="2400300" cy="1047750"/>
          </a:xfrm>
        </p:spPr>
        <p:txBody>
          <a:bodyPr/>
          <a:lstStyle/>
          <a:p>
            <a:pPr lvl="0"/>
            <a:endParaRPr lang="en-US"/>
          </a:p>
        </p:txBody>
      </p:sp>
      <p:sp>
        <p:nvSpPr>
          <p:cNvPr id="14" name="Content Placeholder 2">
            <a:extLst>
              <a:ext uri="{FF2B5EF4-FFF2-40B4-BE49-F238E27FC236}">
                <a16:creationId xmlns:a16="http://schemas.microsoft.com/office/drawing/2014/main" id="{88949D39-4F4A-49B6-B86F-E90C58BFB8D7}"/>
              </a:ext>
            </a:extLst>
          </p:cNvPr>
          <p:cNvSpPr>
            <a:spLocks noGrp="1"/>
          </p:cNvSpPr>
          <p:nvPr>
            <p:ph sz="quarter" idx="20"/>
          </p:nvPr>
        </p:nvSpPr>
        <p:spPr>
          <a:xfrm>
            <a:off x="3338113" y="4676775"/>
            <a:ext cx="2400300" cy="1047750"/>
          </a:xfrm>
        </p:spPr>
        <p:txBody>
          <a:bodyPr/>
          <a:lstStyle/>
          <a:p>
            <a:pPr lvl="0"/>
            <a:endParaRPr lang="en-US"/>
          </a:p>
        </p:txBody>
      </p:sp>
    </p:spTree>
    <p:extLst>
      <p:ext uri="{BB962C8B-B14F-4D97-AF65-F5344CB8AC3E}">
        <p14:creationId xmlns:p14="http://schemas.microsoft.com/office/powerpoint/2010/main" val="19634904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80825E14-7427-4107-B353-118151FA3093}"/>
              </a:ext>
            </a:extLst>
          </p:cNvPr>
          <p:cNvSpPr>
            <a:spLocks noGrp="1"/>
          </p:cNvSpPr>
          <p:nvPr>
            <p:ph sz="quarter" idx="11"/>
          </p:nvPr>
        </p:nvSpPr>
        <p:spPr>
          <a:xfrm>
            <a:off x="252013" y="1665780"/>
            <a:ext cx="914400" cy="914400"/>
          </a:xfrm>
        </p:spPr>
        <p:txBody>
          <a:bodyPr/>
          <a:lstStyle/>
          <a:p>
            <a:pPr lvl="0"/>
            <a:endParaRPr lang="en-US"/>
          </a:p>
        </p:txBody>
      </p:sp>
      <p:sp>
        <p:nvSpPr>
          <p:cNvPr id="6" name="Content Placeholder 2">
            <a:extLst>
              <a:ext uri="{FF2B5EF4-FFF2-40B4-BE49-F238E27FC236}">
                <a16:creationId xmlns:a16="http://schemas.microsoft.com/office/drawing/2014/main" id="{4684E272-7DC9-435B-BAF7-E6D632654FE6}"/>
              </a:ext>
            </a:extLst>
          </p:cNvPr>
          <p:cNvSpPr>
            <a:spLocks noGrp="1"/>
          </p:cNvSpPr>
          <p:nvPr>
            <p:ph sz="quarter" idx="12"/>
          </p:nvPr>
        </p:nvSpPr>
        <p:spPr>
          <a:xfrm>
            <a:off x="1375035" y="1665780"/>
            <a:ext cx="914400" cy="914400"/>
          </a:xfrm>
        </p:spPr>
        <p:txBody>
          <a:bodyPr/>
          <a:lstStyle/>
          <a:p>
            <a:pPr lvl="0"/>
            <a:endParaRPr lang="en-US"/>
          </a:p>
        </p:txBody>
      </p:sp>
      <p:sp>
        <p:nvSpPr>
          <p:cNvPr id="7" name="Content Placeholder 2">
            <a:extLst>
              <a:ext uri="{FF2B5EF4-FFF2-40B4-BE49-F238E27FC236}">
                <a16:creationId xmlns:a16="http://schemas.microsoft.com/office/drawing/2014/main" id="{38C68D74-CB3B-4F48-89A2-25F6013C972E}"/>
              </a:ext>
            </a:extLst>
          </p:cNvPr>
          <p:cNvSpPr>
            <a:spLocks noGrp="1"/>
          </p:cNvSpPr>
          <p:nvPr>
            <p:ph sz="quarter" idx="13"/>
          </p:nvPr>
        </p:nvSpPr>
        <p:spPr>
          <a:xfrm>
            <a:off x="2498057" y="1642460"/>
            <a:ext cx="914400" cy="914400"/>
          </a:xfrm>
        </p:spPr>
        <p:txBody>
          <a:bodyPr/>
          <a:lstStyle/>
          <a:p>
            <a:pPr lvl="0"/>
            <a:endParaRPr lang="en-US"/>
          </a:p>
        </p:txBody>
      </p:sp>
      <p:sp>
        <p:nvSpPr>
          <p:cNvPr id="8" name="Content Placeholder 2">
            <a:extLst>
              <a:ext uri="{FF2B5EF4-FFF2-40B4-BE49-F238E27FC236}">
                <a16:creationId xmlns:a16="http://schemas.microsoft.com/office/drawing/2014/main" id="{413F652B-B65F-41BE-9393-68DD62B2FF13}"/>
              </a:ext>
            </a:extLst>
          </p:cNvPr>
          <p:cNvSpPr>
            <a:spLocks noGrp="1"/>
          </p:cNvSpPr>
          <p:nvPr>
            <p:ph sz="quarter" idx="14"/>
          </p:nvPr>
        </p:nvSpPr>
        <p:spPr>
          <a:xfrm>
            <a:off x="3621079" y="1633920"/>
            <a:ext cx="914400" cy="914400"/>
          </a:xfrm>
        </p:spPr>
        <p:txBody>
          <a:bodyPr/>
          <a:lstStyle/>
          <a:p>
            <a:pPr lvl="0"/>
            <a:endParaRPr lang="en-US"/>
          </a:p>
        </p:txBody>
      </p:sp>
      <p:sp>
        <p:nvSpPr>
          <p:cNvPr id="9" name="Content Placeholder 2">
            <a:extLst>
              <a:ext uri="{FF2B5EF4-FFF2-40B4-BE49-F238E27FC236}">
                <a16:creationId xmlns:a16="http://schemas.microsoft.com/office/drawing/2014/main" id="{2BF1B9CC-80B4-4BCC-AB69-33F792AE80BC}"/>
              </a:ext>
            </a:extLst>
          </p:cNvPr>
          <p:cNvSpPr>
            <a:spLocks noGrp="1"/>
          </p:cNvSpPr>
          <p:nvPr>
            <p:ph sz="quarter" idx="15"/>
          </p:nvPr>
        </p:nvSpPr>
        <p:spPr>
          <a:xfrm>
            <a:off x="4744101" y="1642460"/>
            <a:ext cx="914400" cy="914400"/>
          </a:xfrm>
        </p:spPr>
        <p:txBody>
          <a:bodyPr/>
          <a:lstStyle/>
          <a:p>
            <a:pPr lvl="0"/>
            <a:endParaRPr lang="en-US"/>
          </a:p>
        </p:txBody>
      </p:sp>
      <p:sp>
        <p:nvSpPr>
          <p:cNvPr id="10" name="Content Placeholder 2">
            <a:extLst>
              <a:ext uri="{FF2B5EF4-FFF2-40B4-BE49-F238E27FC236}">
                <a16:creationId xmlns:a16="http://schemas.microsoft.com/office/drawing/2014/main" id="{C6FEA4A8-BC42-4C82-90EE-E272D2F8D6C4}"/>
              </a:ext>
            </a:extLst>
          </p:cNvPr>
          <p:cNvSpPr>
            <a:spLocks noGrp="1"/>
          </p:cNvSpPr>
          <p:nvPr>
            <p:ph sz="quarter" idx="16"/>
          </p:nvPr>
        </p:nvSpPr>
        <p:spPr>
          <a:xfrm>
            <a:off x="5867123" y="1623300"/>
            <a:ext cx="914400" cy="914400"/>
          </a:xfrm>
        </p:spPr>
        <p:txBody>
          <a:bodyPr/>
          <a:lstStyle/>
          <a:p>
            <a:pPr lvl="0"/>
            <a:endParaRPr lang="en-US"/>
          </a:p>
        </p:txBody>
      </p:sp>
      <p:sp>
        <p:nvSpPr>
          <p:cNvPr id="11" name="Content Placeholder 2">
            <a:extLst>
              <a:ext uri="{FF2B5EF4-FFF2-40B4-BE49-F238E27FC236}">
                <a16:creationId xmlns:a16="http://schemas.microsoft.com/office/drawing/2014/main" id="{1D0CEE18-1EB7-4CAA-B226-C745B838AC12}"/>
              </a:ext>
            </a:extLst>
          </p:cNvPr>
          <p:cNvSpPr>
            <a:spLocks noGrp="1"/>
          </p:cNvSpPr>
          <p:nvPr>
            <p:ph sz="quarter" idx="17"/>
          </p:nvPr>
        </p:nvSpPr>
        <p:spPr>
          <a:xfrm>
            <a:off x="6990145" y="1623300"/>
            <a:ext cx="914400" cy="914400"/>
          </a:xfrm>
        </p:spPr>
        <p:txBody>
          <a:bodyPr/>
          <a:lstStyle/>
          <a:p>
            <a:pPr lvl="0"/>
            <a:endParaRPr lang="en-US"/>
          </a:p>
        </p:txBody>
      </p:sp>
      <p:sp>
        <p:nvSpPr>
          <p:cNvPr id="12" name="Content Placeholder 2">
            <a:extLst>
              <a:ext uri="{FF2B5EF4-FFF2-40B4-BE49-F238E27FC236}">
                <a16:creationId xmlns:a16="http://schemas.microsoft.com/office/drawing/2014/main" id="{5F58CDF2-EED5-4913-B792-22F8580912DA}"/>
              </a:ext>
            </a:extLst>
          </p:cNvPr>
          <p:cNvSpPr>
            <a:spLocks noGrp="1"/>
          </p:cNvSpPr>
          <p:nvPr>
            <p:ph sz="quarter" idx="18"/>
          </p:nvPr>
        </p:nvSpPr>
        <p:spPr>
          <a:xfrm>
            <a:off x="8113167" y="1623300"/>
            <a:ext cx="914400" cy="914400"/>
          </a:xfrm>
        </p:spPr>
        <p:txBody>
          <a:bodyPr/>
          <a:lstStyle/>
          <a:p>
            <a:pPr lvl="0"/>
            <a:endParaRPr lang="en-US"/>
          </a:p>
        </p:txBody>
      </p:sp>
      <p:sp>
        <p:nvSpPr>
          <p:cNvPr id="13" name="Content Placeholder 2">
            <a:extLst>
              <a:ext uri="{FF2B5EF4-FFF2-40B4-BE49-F238E27FC236}">
                <a16:creationId xmlns:a16="http://schemas.microsoft.com/office/drawing/2014/main" id="{60F515CE-D590-4087-AF9B-176F2BFDD103}"/>
              </a:ext>
            </a:extLst>
          </p:cNvPr>
          <p:cNvSpPr>
            <a:spLocks noGrp="1"/>
          </p:cNvSpPr>
          <p:nvPr>
            <p:ph sz="quarter" idx="19"/>
          </p:nvPr>
        </p:nvSpPr>
        <p:spPr>
          <a:xfrm>
            <a:off x="9236189" y="1623300"/>
            <a:ext cx="914400" cy="914400"/>
          </a:xfrm>
        </p:spPr>
        <p:txBody>
          <a:bodyPr/>
          <a:lstStyle/>
          <a:p>
            <a:pPr lvl="0"/>
            <a:endParaRPr lang="en-US"/>
          </a:p>
        </p:txBody>
      </p:sp>
      <p:sp>
        <p:nvSpPr>
          <p:cNvPr id="14" name="Content Placeholder 2">
            <a:extLst>
              <a:ext uri="{FF2B5EF4-FFF2-40B4-BE49-F238E27FC236}">
                <a16:creationId xmlns:a16="http://schemas.microsoft.com/office/drawing/2014/main" id="{0B41D356-3328-4DB9-8B4A-98D87B45A3C2}"/>
              </a:ext>
            </a:extLst>
          </p:cNvPr>
          <p:cNvSpPr>
            <a:spLocks noGrp="1"/>
          </p:cNvSpPr>
          <p:nvPr>
            <p:ph sz="quarter" idx="20"/>
          </p:nvPr>
        </p:nvSpPr>
        <p:spPr>
          <a:xfrm>
            <a:off x="10359765" y="1623300"/>
            <a:ext cx="914400" cy="914400"/>
          </a:xfrm>
        </p:spPr>
        <p:txBody>
          <a:bodyPr/>
          <a:lstStyle/>
          <a:p>
            <a:pPr lvl="0"/>
            <a:endParaRPr lang="en-US"/>
          </a:p>
        </p:txBody>
      </p:sp>
      <p:sp>
        <p:nvSpPr>
          <p:cNvPr id="15" name="Content Placeholder 2">
            <a:extLst>
              <a:ext uri="{FF2B5EF4-FFF2-40B4-BE49-F238E27FC236}">
                <a16:creationId xmlns:a16="http://schemas.microsoft.com/office/drawing/2014/main" id="{D33E4452-0DB0-42DE-AC32-4D9CB25D1DEE}"/>
              </a:ext>
            </a:extLst>
          </p:cNvPr>
          <p:cNvSpPr>
            <a:spLocks noGrp="1"/>
          </p:cNvSpPr>
          <p:nvPr>
            <p:ph sz="quarter" idx="21"/>
          </p:nvPr>
        </p:nvSpPr>
        <p:spPr>
          <a:xfrm>
            <a:off x="252013" y="2776536"/>
            <a:ext cx="914400" cy="914400"/>
          </a:xfrm>
        </p:spPr>
        <p:txBody>
          <a:bodyPr/>
          <a:lstStyle/>
          <a:p>
            <a:pPr lvl="0"/>
            <a:endParaRPr lang="en-US"/>
          </a:p>
        </p:txBody>
      </p:sp>
      <p:sp>
        <p:nvSpPr>
          <p:cNvPr id="16" name="Content Placeholder 2">
            <a:extLst>
              <a:ext uri="{FF2B5EF4-FFF2-40B4-BE49-F238E27FC236}">
                <a16:creationId xmlns:a16="http://schemas.microsoft.com/office/drawing/2014/main" id="{7E56B819-02D6-4006-8F37-E466ADA40BE5}"/>
              </a:ext>
            </a:extLst>
          </p:cNvPr>
          <p:cNvSpPr>
            <a:spLocks noGrp="1"/>
          </p:cNvSpPr>
          <p:nvPr>
            <p:ph sz="quarter" idx="22"/>
          </p:nvPr>
        </p:nvSpPr>
        <p:spPr>
          <a:xfrm>
            <a:off x="1420136" y="2776536"/>
            <a:ext cx="914400" cy="914400"/>
          </a:xfrm>
        </p:spPr>
        <p:txBody>
          <a:bodyPr/>
          <a:lstStyle/>
          <a:p>
            <a:pPr lvl="0"/>
            <a:endParaRPr lang="en-US"/>
          </a:p>
        </p:txBody>
      </p:sp>
      <p:sp>
        <p:nvSpPr>
          <p:cNvPr id="17" name="Content Placeholder 2">
            <a:extLst>
              <a:ext uri="{FF2B5EF4-FFF2-40B4-BE49-F238E27FC236}">
                <a16:creationId xmlns:a16="http://schemas.microsoft.com/office/drawing/2014/main" id="{CBC0AD83-EB15-4B64-96A5-02FB749A29C0}"/>
              </a:ext>
            </a:extLst>
          </p:cNvPr>
          <p:cNvSpPr>
            <a:spLocks noGrp="1"/>
          </p:cNvSpPr>
          <p:nvPr>
            <p:ph sz="quarter" idx="23"/>
          </p:nvPr>
        </p:nvSpPr>
        <p:spPr>
          <a:xfrm>
            <a:off x="2498057" y="2776536"/>
            <a:ext cx="914400" cy="914400"/>
          </a:xfrm>
        </p:spPr>
        <p:txBody>
          <a:bodyPr/>
          <a:lstStyle/>
          <a:p>
            <a:pPr lvl="0"/>
            <a:endParaRPr lang="en-US"/>
          </a:p>
        </p:txBody>
      </p:sp>
      <p:sp>
        <p:nvSpPr>
          <p:cNvPr id="18" name="Content Placeholder 2">
            <a:extLst>
              <a:ext uri="{FF2B5EF4-FFF2-40B4-BE49-F238E27FC236}">
                <a16:creationId xmlns:a16="http://schemas.microsoft.com/office/drawing/2014/main" id="{D4BEF81E-2397-4C1B-AFE0-917F37B239DA}"/>
              </a:ext>
            </a:extLst>
          </p:cNvPr>
          <p:cNvSpPr>
            <a:spLocks noGrp="1"/>
          </p:cNvSpPr>
          <p:nvPr>
            <p:ph sz="quarter" idx="24"/>
          </p:nvPr>
        </p:nvSpPr>
        <p:spPr>
          <a:xfrm>
            <a:off x="3621079" y="2776536"/>
            <a:ext cx="914400" cy="914400"/>
          </a:xfrm>
        </p:spPr>
        <p:txBody>
          <a:bodyPr/>
          <a:lstStyle/>
          <a:p>
            <a:pPr lvl="0"/>
            <a:endParaRPr lang="en-US"/>
          </a:p>
        </p:txBody>
      </p:sp>
      <p:sp>
        <p:nvSpPr>
          <p:cNvPr id="19" name="Content Placeholder 2">
            <a:extLst>
              <a:ext uri="{FF2B5EF4-FFF2-40B4-BE49-F238E27FC236}">
                <a16:creationId xmlns:a16="http://schemas.microsoft.com/office/drawing/2014/main" id="{C1C8071A-E8B0-4888-B5E6-BB4F69D2AF83}"/>
              </a:ext>
            </a:extLst>
          </p:cNvPr>
          <p:cNvSpPr>
            <a:spLocks noGrp="1"/>
          </p:cNvSpPr>
          <p:nvPr>
            <p:ph sz="quarter" idx="25"/>
          </p:nvPr>
        </p:nvSpPr>
        <p:spPr>
          <a:xfrm>
            <a:off x="4744101" y="2776536"/>
            <a:ext cx="914400" cy="914400"/>
          </a:xfrm>
        </p:spPr>
        <p:txBody>
          <a:bodyPr/>
          <a:lstStyle/>
          <a:p>
            <a:pPr lvl="0"/>
            <a:endParaRPr lang="en-US"/>
          </a:p>
        </p:txBody>
      </p:sp>
      <p:sp>
        <p:nvSpPr>
          <p:cNvPr id="20" name="Content Placeholder 2">
            <a:extLst>
              <a:ext uri="{FF2B5EF4-FFF2-40B4-BE49-F238E27FC236}">
                <a16:creationId xmlns:a16="http://schemas.microsoft.com/office/drawing/2014/main" id="{DD86EBB7-1A10-463B-AF56-9983DECBD5F9}"/>
              </a:ext>
            </a:extLst>
          </p:cNvPr>
          <p:cNvSpPr>
            <a:spLocks noGrp="1"/>
          </p:cNvSpPr>
          <p:nvPr>
            <p:ph sz="quarter" idx="26"/>
          </p:nvPr>
        </p:nvSpPr>
        <p:spPr>
          <a:xfrm>
            <a:off x="5867123" y="2776536"/>
            <a:ext cx="914400" cy="914400"/>
          </a:xfrm>
        </p:spPr>
        <p:txBody>
          <a:bodyPr/>
          <a:lstStyle/>
          <a:p>
            <a:pPr lvl="0"/>
            <a:endParaRPr lang="en-US"/>
          </a:p>
        </p:txBody>
      </p:sp>
      <p:sp>
        <p:nvSpPr>
          <p:cNvPr id="21" name="Content Placeholder 2">
            <a:extLst>
              <a:ext uri="{FF2B5EF4-FFF2-40B4-BE49-F238E27FC236}">
                <a16:creationId xmlns:a16="http://schemas.microsoft.com/office/drawing/2014/main" id="{3761C078-02FE-447D-9300-0306BC466DBB}"/>
              </a:ext>
            </a:extLst>
          </p:cNvPr>
          <p:cNvSpPr>
            <a:spLocks noGrp="1"/>
          </p:cNvSpPr>
          <p:nvPr>
            <p:ph sz="quarter" idx="27"/>
          </p:nvPr>
        </p:nvSpPr>
        <p:spPr>
          <a:xfrm>
            <a:off x="6990145" y="2776536"/>
            <a:ext cx="914400" cy="914400"/>
          </a:xfrm>
        </p:spPr>
        <p:txBody>
          <a:bodyPr/>
          <a:lstStyle/>
          <a:p>
            <a:pPr lvl="0"/>
            <a:endParaRPr lang="en-US"/>
          </a:p>
        </p:txBody>
      </p:sp>
      <p:sp>
        <p:nvSpPr>
          <p:cNvPr id="22" name="Content Placeholder 2">
            <a:extLst>
              <a:ext uri="{FF2B5EF4-FFF2-40B4-BE49-F238E27FC236}">
                <a16:creationId xmlns:a16="http://schemas.microsoft.com/office/drawing/2014/main" id="{3FC0FA6A-57C4-4CC6-A01F-B370157773F6}"/>
              </a:ext>
            </a:extLst>
          </p:cNvPr>
          <p:cNvSpPr>
            <a:spLocks noGrp="1"/>
          </p:cNvSpPr>
          <p:nvPr>
            <p:ph sz="quarter" idx="28"/>
          </p:nvPr>
        </p:nvSpPr>
        <p:spPr>
          <a:xfrm>
            <a:off x="8113167" y="2776536"/>
            <a:ext cx="914400" cy="914400"/>
          </a:xfrm>
        </p:spPr>
        <p:txBody>
          <a:bodyPr/>
          <a:lstStyle/>
          <a:p>
            <a:pPr lvl="0"/>
            <a:endParaRPr lang="en-US"/>
          </a:p>
        </p:txBody>
      </p:sp>
      <p:sp>
        <p:nvSpPr>
          <p:cNvPr id="23" name="Content Placeholder 2">
            <a:extLst>
              <a:ext uri="{FF2B5EF4-FFF2-40B4-BE49-F238E27FC236}">
                <a16:creationId xmlns:a16="http://schemas.microsoft.com/office/drawing/2014/main" id="{2E74302A-E976-4DB1-840D-23B29DEBC537}"/>
              </a:ext>
            </a:extLst>
          </p:cNvPr>
          <p:cNvSpPr>
            <a:spLocks noGrp="1"/>
          </p:cNvSpPr>
          <p:nvPr>
            <p:ph sz="quarter" idx="29"/>
          </p:nvPr>
        </p:nvSpPr>
        <p:spPr>
          <a:xfrm>
            <a:off x="9236189" y="2776536"/>
            <a:ext cx="914400" cy="914400"/>
          </a:xfrm>
        </p:spPr>
        <p:txBody>
          <a:bodyPr/>
          <a:lstStyle/>
          <a:p>
            <a:pPr lvl="0"/>
            <a:endParaRPr lang="en-US"/>
          </a:p>
        </p:txBody>
      </p:sp>
      <p:sp>
        <p:nvSpPr>
          <p:cNvPr id="24" name="Content Placeholder 2">
            <a:extLst>
              <a:ext uri="{FF2B5EF4-FFF2-40B4-BE49-F238E27FC236}">
                <a16:creationId xmlns:a16="http://schemas.microsoft.com/office/drawing/2014/main" id="{130E31C3-BD74-4C52-B1B2-8726C444E988}"/>
              </a:ext>
            </a:extLst>
          </p:cNvPr>
          <p:cNvSpPr>
            <a:spLocks noGrp="1"/>
          </p:cNvSpPr>
          <p:nvPr>
            <p:ph sz="quarter" idx="30"/>
          </p:nvPr>
        </p:nvSpPr>
        <p:spPr>
          <a:xfrm>
            <a:off x="10359765" y="2776536"/>
            <a:ext cx="914400" cy="914400"/>
          </a:xfrm>
        </p:spPr>
        <p:txBody>
          <a:bodyPr/>
          <a:lstStyle/>
          <a:p>
            <a:pPr lvl="0"/>
            <a:endParaRPr lang="en-US"/>
          </a:p>
        </p:txBody>
      </p:sp>
      <p:sp>
        <p:nvSpPr>
          <p:cNvPr id="35" name="Content Placeholder 34">
            <a:extLst>
              <a:ext uri="{FF2B5EF4-FFF2-40B4-BE49-F238E27FC236}">
                <a16:creationId xmlns:a16="http://schemas.microsoft.com/office/drawing/2014/main" id="{74757373-6A87-4B5F-A84F-370F2C3D10D9}"/>
              </a:ext>
            </a:extLst>
          </p:cNvPr>
          <p:cNvSpPr>
            <a:spLocks noGrp="1"/>
          </p:cNvSpPr>
          <p:nvPr>
            <p:ph sz="quarter" idx="31"/>
          </p:nvPr>
        </p:nvSpPr>
        <p:spPr>
          <a:xfrm>
            <a:off x="252013" y="3889372"/>
            <a:ext cx="914400" cy="914400"/>
          </a:xfrm>
        </p:spPr>
        <p:txBody>
          <a:bodyPr/>
          <a:lstStyle/>
          <a:p>
            <a:pPr lvl="0"/>
            <a:endParaRPr lang="en-US"/>
          </a:p>
        </p:txBody>
      </p:sp>
      <p:sp>
        <p:nvSpPr>
          <p:cNvPr id="36" name="Content Placeholder 34">
            <a:extLst>
              <a:ext uri="{FF2B5EF4-FFF2-40B4-BE49-F238E27FC236}">
                <a16:creationId xmlns:a16="http://schemas.microsoft.com/office/drawing/2014/main" id="{B230981A-2DD5-4BF4-A269-7EE0C9C4C5AF}"/>
              </a:ext>
            </a:extLst>
          </p:cNvPr>
          <p:cNvSpPr>
            <a:spLocks noGrp="1"/>
          </p:cNvSpPr>
          <p:nvPr>
            <p:ph sz="quarter" idx="32"/>
          </p:nvPr>
        </p:nvSpPr>
        <p:spPr>
          <a:xfrm>
            <a:off x="1375035" y="3889372"/>
            <a:ext cx="914400" cy="914400"/>
          </a:xfrm>
        </p:spPr>
        <p:txBody>
          <a:bodyPr/>
          <a:lstStyle/>
          <a:p>
            <a:pPr lvl="0"/>
            <a:endParaRPr lang="en-US"/>
          </a:p>
        </p:txBody>
      </p:sp>
      <p:sp>
        <p:nvSpPr>
          <p:cNvPr id="37" name="Content Placeholder 34">
            <a:extLst>
              <a:ext uri="{FF2B5EF4-FFF2-40B4-BE49-F238E27FC236}">
                <a16:creationId xmlns:a16="http://schemas.microsoft.com/office/drawing/2014/main" id="{328D7EF6-06F5-4076-892D-3C159408C071}"/>
              </a:ext>
            </a:extLst>
          </p:cNvPr>
          <p:cNvSpPr>
            <a:spLocks noGrp="1"/>
          </p:cNvSpPr>
          <p:nvPr>
            <p:ph sz="quarter" idx="33"/>
          </p:nvPr>
        </p:nvSpPr>
        <p:spPr>
          <a:xfrm>
            <a:off x="2498057" y="3910612"/>
            <a:ext cx="914400" cy="914400"/>
          </a:xfrm>
        </p:spPr>
        <p:txBody>
          <a:bodyPr/>
          <a:lstStyle/>
          <a:p>
            <a:pPr lvl="0"/>
            <a:endParaRPr lang="en-US"/>
          </a:p>
        </p:txBody>
      </p:sp>
      <p:sp>
        <p:nvSpPr>
          <p:cNvPr id="38" name="Content Placeholder 34">
            <a:extLst>
              <a:ext uri="{FF2B5EF4-FFF2-40B4-BE49-F238E27FC236}">
                <a16:creationId xmlns:a16="http://schemas.microsoft.com/office/drawing/2014/main" id="{1FE9F71C-E8F4-4A13-9FD8-B3F76326F3F3}"/>
              </a:ext>
            </a:extLst>
          </p:cNvPr>
          <p:cNvSpPr>
            <a:spLocks noGrp="1"/>
          </p:cNvSpPr>
          <p:nvPr>
            <p:ph sz="quarter" idx="34"/>
          </p:nvPr>
        </p:nvSpPr>
        <p:spPr>
          <a:xfrm>
            <a:off x="3621079" y="3910612"/>
            <a:ext cx="914400" cy="914400"/>
          </a:xfrm>
        </p:spPr>
        <p:txBody>
          <a:bodyPr/>
          <a:lstStyle/>
          <a:p>
            <a:pPr lvl="0"/>
            <a:endParaRPr lang="en-US"/>
          </a:p>
        </p:txBody>
      </p:sp>
      <p:sp>
        <p:nvSpPr>
          <p:cNvPr id="39" name="Content Placeholder 34">
            <a:extLst>
              <a:ext uri="{FF2B5EF4-FFF2-40B4-BE49-F238E27FC236}">
                <a16:creationId xmlns:a16="http://schemas.microsoft.com/office/drawing/2014/main" id="{C6E7C019-A8EE-4CF9-96DA-1F0DB89B3194}"/>
              </a:ext>
            </a:extLst>
          </p:cNvPr>
          <p:cNvSpPr>
            <a:spLocks noGrp="1"/>
          </p:cNvSpPr>
          <p:nvPr>
            <p:ph sz="quarter" idx="35"/>
          </p:nvPr>
        </p:nvSpPr>
        <p:spPr>
          <a:xfrm>
            <a:off x="4744101" y="3910612"/>
            <a:ext cx="914400" cy="914400"/>
          </a:xfrm>
        </p:spPr>
        <p:txBody>
          <a:bodyPr/>
          <a:lstStyle/>
          <a:p>
            <a:pPr lvl="0"/>
            <a:endParaRPr lang="en-US"/>
          </a:p>
        </p:txBody>
      </p:sp>
      <p:sp>
        <p:nvSpPr>
          <p:cNvPr id="40" name="Content Placeholder 34">
            <a:extLst>
              <a:ext uri="{FF2B5EF4-FFF2-40B4-BE49-F238E27FC236}">
                <a16:creationId xmlns:a16="http://schemas.microsoft.com/office/drawing/2014/main" id="{F0AE0352-8C4F-4130-AF91-AF58E0772855}"/>
              </a:ext>
            </a:extLst>
          </p:cNvPr>
          <p:cNvSpPr>
            <a:spLocks noGrp="1"/>
          </p:cNvSpPr>
          <p:nvPr>
            <p:ph sz="quarter" idx="36"/>
          </p:nvPr>
        </p:nvSpPr>
        <p:spPr>
          <a:xfrm>
            <a:off x="5867123" y="3889372"/>
            <a:ext cx="914400" cy="914400"/>
          </a:xfrm>
        </p:spPr>
        <p:txBody>
          <a:bodyPr/>
          <a:lstStyle/>
          <a:p>
            <a:pPr lvl="0"/>
            <a:endParaRPr lang="en-US"/>
          </a:p>
        </p:txBody>
      </p:sp>
      <p:sp>
        <p:nvSpPr>
          <p:cNvPr id="41" name="Content Placeholder 34">
            <a:extLst>
              <a:ext uri="{FF2B5EF4-FFF2-40B4-BE49-F238E27FC236}">
                <a16:creationId xmlns:a16="http://schemas.microsoft.com/office/drawing/2014/main" id="{8ED27614-9208-4AF9-A556-CEC4ECFB4A21}"/>
              </a:ext>
            </a:extLst>
          </p:cNvPr>
          <p:cNvSpPr>
            <a:spLocks noGrp="1"/>
          </p:cNvSpPr>
          <p:nvPr>
            <p:ph sz="quarter" idx="37"/>
          </p:nvPr>
        </p:nvSpPr>
        <p:spPr>
          <a:xfrm>
            <a:off x="6990145" y="3887072"/>
            <a:ext cx="914400" cy="914400"/>
          </a:xfrm>
        </p:spPr>
        <p:txBody>
          <a:bodyPr/>
          <a:lstStyle/>
          <a:p>
            <a:pPr lvl="0"/>
            <a:endParaRPr lang="en-US"/>
          </a:p>
        </p:txBody>
      </p:sp>
      <p:sp>
        <p:nvSpPr>
          <p:cNvPr id="42" name="Content Placeholder 34">
            <a:extLst>
              <a:ext uri="{FF2B5EF4-FFF2-40B4-BE49-F238E27FC236}">
                <a16:creationId xmlns:a16="http://schemas.microsoft.com/office/drawing/2014/main" id="{18BF8CC3-D872-429D-BD08-F3CC87525F04}"/>
              </a:ext>
            </a:extLst>
          </p:cNvPr>
          <p:cNvSpPr>
            <a:spLocks noGrp="1"/>
          </p:cNvSpPr>
          <p:nvPr>
            <p:ph sz="quarter" idx="38"/>
          </p:nvPr>
        </p:nvSpPr>
        <p:spPr>
          <a:xfrm>
            <a:off x="8113167" y="3887072"/>
            <a:ext cx="914400" cy="914400"/>
          </a:xfrm>
        </p:spPr>
        <p:txBody>
          <a:bodyPr/>
          <a:lstStyle/>
          <a:p>
            <a:pPr lvl="0"/>
            <a:endParaRPr lang="en-US"/>
          </a:p>
        </p:txBody>
      </p:sp>
      <p:sp>
        <p:nvSpPr>
          <p:cNvPr id="43" name="Content Placeholder 34">
            <a:extLst>
              <a:ext uri="{FF2B5EF4-FFF2-40B4-BE49-F238E27FC236}">
                <a16:creationId xmlns:a16="http://schemas.microsoft.com/office/drawing/2014/main" id="{844FC7C9-EDDC-4534-B1F5-DB4C142BC517}"/>
              </a:ext>
            </a:extLst>
          </p:cNvPr>
          <p:cNvSpPr>
            <a:spLocks noGrp="1"/>
          </p:cNvSpPr>
          <p:nvPr>
            <p:ph sz="quarter" idx="39"/>
          </p:nvPr>
        </p:nvSpPr>
        <p:spPr>
          <a:xfrm>
            <a:off x="9236189" y="3887072"/>
            <a:ext cx="914400" cy="914400"/>
          </a:xfrm>
        </p:spPr>
        <p:txBody>
          <a:bodyPr/>
          <a:lstStyle/>
          <a:p>
            <a:pPr lvl="0"/>
            <a:endParaRPr lang="en-US"/>
          </a:p>
        </p:txBody>
      </p:sp>
      <p:sp>
        <p:nvSpPr>
          <p:cNvPr id="44" name="Content Placeholder 34">
            <a:extLst>
              <a:ext uri="{FF2B5EF4-FFF2-40B4-BE49-F238E27FC236}">
                <a16:creationId xmlns:a16="http://schemas.microsoft.com/office/drawing/2014/main" id="{B2245B30-AF86-4330-8AA1-9F93EB2EC2CA}"/>
              </a:ext>
            </a:extLst>
          </p:cNvPr>
          <p:cNvSpPr>
            <a:spLocks noGrp="1"/>
          </p:cNvSpPr>
          <p:nvPr>
            <p:ph sz="quarter" idx="40"/>
          </p:nvPr>
        </p:nvSpPr>
        <p:spPr>
          <a:xfrm>
            <a:off x="10359765" y="3887072"/>
            <a:ext cx="914400" cy="914400"/>
          </a:xfrm>
        </p:spPr>
        <p:txBody>
          <a:bodyPr/>
          <a:lstStyle/>
          <a:p>
            <a:pPr lvl="0"/>
            <a:endParaRPr lang="en-US"/>
          </a:p>
        </p:txBody>
      </p:sp>
      <p:graphicFrame>
        <p:nvGraphicFramePr>
          <p:cNvPr id="53" name="Table 10">
            <a:extLst>
              <a:ext uri="{FF2B5EF4-FFF2-40B4-BE49-F238E27FC236}">
                <a16:creationId xmlns:a16="http://schemas.microsoft.com/office/drawing/2014/main" id="{36DC149A-47CE-4B15-AA74-113B57C8D99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48142405"/>
              </p:ext>
            </p:extLst>
          </p:nvPr>
        </p:nvGraphicFramePr>
        <p:xfrm>
          <a:off x="2580932" y="2252924"/>
          <a:ext cx="8776768" cy="792480"/>
        </p:xfrm>
        <a:graphic>
          <a:graphicData uri="http://schemas.openxmlformats.org/drawingml/2006/table">
            <a:tbl>
              <a:tblPr/>
              <a:tblGrid>
                <a:gridCol w="2194192">
                  <a:extLst>
                    <a:ext uri="{9D8B030D-6E8A-4147-A177-3AD203B41FA5}">
                      <a16:colId xmlns:a16="http://schemas.microsoft.com/office/drawing/2014/main" val="2374098938"/>
                    </a:ext>
                  </a:extLst>
                </a:gridCol>
                <a:gridCol w="2194192">
                  <a:extLst>
                    <a:ext uri="{9D8B030D-6E8A-4147-A177-3AD203B41FA5}">
                      <a16:colId xmlns:a16="http://schemas.microsoft.com/office/drawing/2014/main" val="2100624373"/>
                    </a:ext>
                  </a:extLst>
                </a:gridCol>
                <a:gridCol w="2194192">
                  <a:extLst>
                    <a:ext uri="{9D8B030D-6E8A-4147-A177-3AD203B41FA5}">
                      <a16:colId xmlns:a16="http://schemas.microsoft.com/office/drawing/2014/main" val="2471382725"/>
                    </a:ext>
                  </a:extLst>
                </a:gridCol>
                <a:gridCol w="2194192">
                  <a:extLst>
                    <a:ext uri="{9D8B030D-6E8A-4147-A177-3AD203B41FA5}">
                      <a16:colId xmlns:a16="http://schemas.microsoft.com/office/drawing/2014/main" val="2044502456"/>
                    </a:ext>
                  </a:extLst>
                </a:gridCol>
              </a:tblGrid>
              <a:tr h="2743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283223901"/>
                  </a:ext>
                </a:extLst>
              </a:tr>
              <a:tr h="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aphicFrame>
        <p:nvGraphicFramePr>
          <p:cNvPr id="57" name="Table 10">
            <a:extLst>
              <a:ext uri="{FF2B5EF4-FFF2-40B4-BE49-F238E27FC236}">
                <a16:creationId xmlns:a16="http://schemas.microsoft.com/office/drawing/2014/main" id="{834EAEDD-CE40-454B-8C46-D7D55E648D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42674676"/>
              </p:ext>
            </p:extLst>
          </p:nvPr>
        </p:nvGraphicFramePr>
        <p:xfrm>
          <a:off x="2580932" y="3151530"/>
          <a:ext cx="8776768" cy="1333948"/>
        </p:xfrm>
        <a:graphic>
          <a:graphicData uri="http://schemas.openxmlformats.org/drawingml/2006/table">
            <a:tbl>
              <a:tblPr/>
              <a:tblGrid>
                <a:gridCol w="1253824">
                  <a:extLst>
                    <a:ext uri="{9D8B030D-6E8A-4147-A177-3AD203B41FA5}">
                      <a16:colId xmlns:a16="http://schemas.microsoft.com/office/drawing/2014/main" val="2374098938"/>
                    </a:ext>
                  </a:extLst>
                </a:gridCol>
                <a:gridCol w="1253824">
                  <a:extLst>
                    <a:ext uri="{9D8B030D-6E8A-4147-A177-3AD203B41FA5}">
                      <a16:colId xmlns:a16="http://schemas.microsoft.com/office/drawing/2014/main" val="2100624373"/>
                    </a:ext>
                  </a:extLst>
                </a:gridCol>
                <a:gridCol w="1253824">
                  <a:extLst>
                    <a:ext uri="{9D8B030D-6E8A-4147-A177-3AD203B41FA5}">
                      <a16:colId xmlns:a16="http://schemas.microsoft.com/office/drawing/2014/main" val="2471382725"/>
                    </a:ext>
                  </a:extLst>
                </a:gridCol>
                <a:gridCol w="1253824">
                  <a:extLst>
                    <a:ext uri="{9D8B030D-6E8A-4147-A177-3AD203B41FA5}">
                      <a16:colId xmlns:a16="http://schemas.microsoft.com/office/drawing/2014/main" val="2105475543"/>
                    </a:ext>
                  </a:extLst>
                </a:gridCol>
                <a:gridCol w="1253824">
                  <a:extLst>
                    <a:ext uri="{9D8B030D-6E8A-4147-A177-3AD203B41FA5}">
                      <a16:colId xmlns:a16="http://schemas.microsoft.com/office/drawing/2014/main" val="2044502456"/>
                    </a:ext>
                  </a:extLst>
                </a:gridCol>
                <a:gridCol w="1253824">
                  <a:extLst>
                    <a:ext uri="{9D8B030D-6E8A-4147-A177-3AD203B41FA5}">
                      <a16:colId xmlns:a16="http://schemas.microsoft.com/office/drawing/2014/main" val="1068320921"/>
                    </a:ext>
                  </a:extLst>
                </a:gridCol>
                <a:gridCol w="1253824">
                  <a:extLst>
                    <a:ext uri="{9D8B030D-6E8A-4147-A177-3AD203B41FA5}">
                      <a16:colId xmlns:a16="http://schemas.microsoft.com/office/drawing/2014/main" val="2302510187"/>
                    </a:ext>
                  </a:extLst>
                </a:gridCol>
              </a:tblGrid>
              <a:tr h="365760">
                <a:tc gridSpan="7">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pPr algn="ctr"/>
                      <a:endParaRPr lang="en-US" sz="1100">
                        <a:solidFill>
                          <a:srgbClr val="FDBD37"/>
                        </a:solidFill>
                      </a:endParaRPr>
                    </a:p>
                  </a:txBody>
                  <a:tcPr marL="45720" marR="45720" marT="18288" marB="18288" anchor="ctr">
                    <a:lnL w="12700" cap="flat" cmpd="sng" algn="ctr">
                      <a:solidFill>
                        <a:srgbClr val="1E2330"/>
                      </a:solidFill>
                      <a:prstDash val="solid"/>
                      <a:round/>
                      <a:headEnd type="none" w="med" len="med"/>
                      <a:tailEnd type="none" w="med" len="med"/>
                    </a:lnL>
                    <a:lnR w="12700" cmpd="sng">
                      <a:noFill/>
                    </a:lnR>
                    <a:lnT w="12700" cmpd="sng">
                      <a:noFill/>
                    </a:lnT>
                    <a:lnB w="12700" cap="flat" cmpd="sng" algn="ctr">
                      <a:solidFill>
                        <a:srgbClr val="1E2330"/>
                      </a:solidFill>
                      <a:prstDash val="solid"/>
                      <a:round/>
                      <a:headEnd type="none" w="med" len="med"/>
                      <a:tailEnd type="none" w="med" len="med"/>
                    </a:lnB>
                    <a:lnTlToBr w="12700" cmpd="sng">
                      <a:noFill/>
                      <a:prstDash val="solid"/>
                    </a:lnTlToBr>
                    <a:lnBlToTr w="12700" cmpd="sng">
                      <a:noFill/>
                      <a:prstDash val="solid"/>
                    </a:lnBlToTr>
                    <a:solidFill>
                      <a:srgbClr val="2E374A"/>
                    </a:solidFill>
                  </a:tcPr>
                </a:tc>
                <a:tc hMerge="1">
                  <a:txBody>
                    <a:bodyPr/>
                    <a:lstStyle/>
                    <a:p>
                      <a:endParaRPr lang="en-US"/>
                    </a:p>
                  </a:txBody>
                  <a:tcPr/>
                </a:tc>
                <a:tc hMerge="1">
                  <a:txBody>
                    <a:bodyPr/>
                    <a:lstStyle/>
                    <a:p>
                      <a:endParaRPr lang="en-US"/>
                    </a:p>
                  </a:txBody>
                  <a:tcPr>
                    <a:lnL w="3175" cap="flat" cmpd="sng" algn="ctr">
                      <a:solidFill>
                        <a:srgbClr val="1E233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03412">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pPr>
                      <a:endParaRPr lang="en-US" sz="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rgbClr val="FFFFFF"/>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6477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543660304"/>
                  </a:ext>
                </a:extLst>
              </a:tr>
            </a:tbl>
          </a:graphicData>
        </a:graphic>
      </p:graphicFrame>
      <p:graphicFrame>
        <p:nvGraphicFramePr>
          <p:cNvPr id="205" name="Table 10">
            <a:extLst>
              <a:ext uri="{FF2B5EF4-FFF2-40B4-BE49-F238E27FC236}">
                <a16:creationId xmlns:a16="http://schemas.microsoft.com/office/drawing/2014/main" id="{5C06A617-5378-4129-9357-9151BE10323A}"/>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203984785"/>
              </p:ext>
            </p:extLst>
          </p:nvPr>
        </p:nvGraphicFramePr>
        <p:xfrm>
          <a:off x="2580932" y="1388283"/>
          <a:ext cx="8776768" cy="883920"/>
        </p:xfrm>
        <a:graphic>
          <a:graphicData uri="http://schemas.openxmlformats.org/drawingml/2006/table">
            <a:tbl>
              <a:tblPr/>
              <a:tblGrid>
                <a:gridCol w="2925589">
                  <a:extLst>
                    <a:ext uri="{9D8B030D-6E8A-4147-A177-3AD203B41FA5}">
                      <a16:colId xmlns:a16="http://schemas.microsoft.com/office/drawing/2014/main" val="2374098938"/>
                    </a:ext>
                  </a:extLst>
                </a:gridCol>
                <a:gridCol w="2925590">
                  <a:extLst>
                    <a:ext uri="{9D8B030D-6E8A-4147-A177-3AD203B41FA5}">
                      <a16:colId xmlns:a16="http://schemas.microsoft.com/office/drawing/2014/main" val="1390216474"/>
                    </a:ext>
                  </a:extLst>
                </a:gridCol>
                <a:gridCol w="2925589">
                  <a:extLst>
                    <a:ext uri="{9D8B030D-6E8A-4147-A177-3AD203B41FA5}">
                      <a16:colId xmlns:a16="http://schemas.microsoft.com/office/drawing/2014/main" val="3232604638"/>
                    </a:ext>
                  </a:extLst>
                </a:gridCol>
              </a:tblGrid>
              <a:tr h="365760">
                <a:tc gridSpan="3">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572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pSp>
        <p:nvGrpSpPr>
          <p:cNvPr id="2" name="Group 1">
            <a:extLst>
              <a:ext uri="{FF2B5EF4-FFF2-40B4-BE49-F238E27FC236}">
                <a16:creationId xmlns:a16="http://schemas.microsoft.com/office/drawing/2014/main" id="{26990ADC-2680-4FA5-A314-D7E1DB882C22}"/>
              </a:ext>
              <a:ext uri="{C183D7F6-B498-43B3-948B-1728B52AA6E4}">
                <adec:decorative xmlns:adec="http://schemas.microsoft.com/office/drawing/2017/decorative" val="1"/>
              </a:ext>
            </a:extLst>
          </p:cNvPr>
          <p:cNvGrpSpPr/>
          <p:nvPr userDrawn="1"/>
        </p:nvGrpSpPr>
        <p:grpSpPr>
          <a:xfrm>
            <a:off x="714634" y="1388283"/>
            <a:ext cx="10643065" cy="4729258"/>
            <a:chOff x="714634" y="1388283"/>
            <a:chExt cx="10643065" cy="4729258"/>
          </a:xfrm>
        </p:grpSpPr>
        <p:cxnSp>
          <p:nvCxnSpPr>
            <p:cNvPr id="54" name="Straight Connector 53">
              <a:extLst>
                <a:ext uri="{FF2B5EF4-FFF2-40B4-BE49-F238E27FC236}">
                  <a16:creationId xmlns:a16="http://schemas.microsoft.com/office/drawing/2014/main" id="{1ACA3E18-3486-4135-8BFD-F428E321E28C}"/>
                </a:ext>
                <a:ext uri="{C183D7F6-B498-43B3-948B-1728B52AA6E4}">
                  <adec:decorative xmlns:adec="http://schemas.microsoft.com/office/drawing/2017/decorative" val="1"/>
                </a:ext>
              </a:extLst>
            </p:cNvPr>
            <p:cNvCxnSpPr>
              <a:cxnSpLocks/>
            </p:cNvCxnSpPr>
            <p:nvPr userDrawn="1"/>
          </p:nvCxnSpPr>
          <p:spPr>
            <a:xfrm>
              <a:off x="2418162" y="1388283"/>
              <a:ext cx="0" cy="15544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A0743C-6E26-4998-B035-D63844A04DC6}"/>
                </a:ext>
                <a:ext uri="{C183D7F6-B498-43B3-948B-1728B52AA6E4}">
                  <adec:decorative xmlns:adec="http://schemas.microsoft.com/office/drawing/2017/decorative" val="1"/>
                </a:ext>
              </a:extLst>
            </p:cNvPr>
            <p:cNvCxnSpPr>
              <a:cxnSpLocks/>
            </p:cNvCxnSpPr>
            <p:nvPr userDrawn="1"/>
          </p:nvCxnSpPr>
          <p:spPr>
            <a:xfrm>
              <a:off x="2418162" y="3187452"/>
              <a:ext cx="0" cy="29260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2B409F-76CE-4043-B5ED-E2417C0F972F}"/>
                </a:ext>
                <a:ext uri="{C183D7F6-B498-43B3-948B-1728B52AA6E4}">
                  <adec:decorative xmlns:adec="http://schemas.microsoft.com/office/drawing/2017/decorative" val="1"/>
                </a:ext>
              </a:extLst>
            </p:cNvPr>
            <p:cNvSpPr txBox="1"/>
            <p:nvPr userDrawn="1"/>
          </p:nvSpPr>
          <p:spPr>
            <a:xfrm>
              <a:off x="2580932" y="5751781"/>
              <a:ext cx="8776767" cy="365760"/>
            </a:xfrm>
            <a:prstGeom prst="rect">
              <a:avLst/>
            </a:prstGeom>
            <a:solidFill>
              <a:srgbClr val="0078D4">
                <a:alpha val="65000"/>
              </a:srgbClr>
            </a:solidFill>
          </p:spPr>
          <p:txBody>
            <a:bodyPr wrap="none" lIns="91440" tIns="0" rIns="0" bIns="0" rtlCol="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all" spc="0" normalizeH="0" baseline="0" noProof="0">
                <a:ln>
                  <a:noFill/>
                </a:ln>
                <a:solidFill>
                  <a:srgbClr val="50E6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439020B0-738E-42DF-A904-5D6F95DA17D3}"/>
                </a:ext>
                <a:ext uri="{C183D7F6-B498-43B3-948B-1728B52AA6E4}">
                  <adec:decorative xmlns:adec="http://schemas.microsoft.com/office/drawing/2017/decorative" val="1"/>
                </a:ext>
              </a:extLst>
            </p:cNvPr>
            <p:cNvSpPr/>
            <p:nvPr/>
          </p:nvSpPr>
          <p:spPr>
            <a:xfrm>
              <a:off x="714634" y="1458791"/>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6" name="Rectangle 215">
              <a:extLst>
                <a:ext uri="{FF2B5EF4-FFF2-40B4-BE49-F238E27FC236}">
                  <a16:creationId xmlns:a16="http://schemas.microsoft.com/office/drawing/2014/main" id="{595339B5-1696-4E10-9896-0467B8BB2D31}"/>
                </a:ext>
                <a:ext uri="{C183D7F6-B498-43B3-948B-1728B52AA6E4}">
                  <adec:decorative xmlns:adec="http://schemas.microsoft.com/office/drawing/2017/decorative" val="1"/>
                </a:ext>
              </a:extLst>
            </p:cNvPr>
            <p:cNvSpPr/>
            <p:nvPr/>
          </p:nvSpPr>
          <p:spPr>
            <a:xfrm>
              <a:off x="714634" y="3925169"/>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pSp>
    </p:spTree>
    <p:extLst>
      <p:ext uri="{BB962C8B-B14F-4D97-AF65-F5344CB8AC3E}">
        <p14:creationId xmlns:p14="http://schemas.microsoft.com/office/powerpoint/2010/main" val="889680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pic>
        <p:nvPicPr>
          <p:cNvPr id="6" name="Picture 2">
            <a:extLst>
              <a:ext uri="{FF2B5EF4-FFF2-40B4-BE49-F238E27FC236}">
                <a16:creationId xmlns:a16="http://schemas.microsoft.com/office/drawing/2014/main" id="{75328D07-50B3-4608-BC56-E8B0FACA96F3}"/>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23000"/>
            <a:extLst>
              <a:ext uri="{28A0092B-C50C-407E-A947-70E740481C1C}">
                <a14:useLocalDpi xmlns:a14="http://schemas.microsoft.com/office/drawing/2010/main" val="0"/>
              </a:ext>
            </a:extLst>
          </a:blip>
          <a:srcRect/>
          <a:stretch/>
        </p:blipFill>
        <p:spPr bwMode="auto">
          <a:xfrm>
            <a:off x="0" y="27673"/>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428226-624E-413D-9CF9-7C565D278B07}"/>
              </a:ext>
            </a:extLst>
          </p:cNvPr>
          <p:cNvSpPr>
            <a:spLocks noGrp="1"/>
          </p:cNvSpPr>
          <p:nvPr>
            <p:ph sz="quarter" idx="11"/>
          </p:nvPr>
        </p:nvSpPr>
        <p:spPr>
          <a:xfrm>
            <a:off x="592138" y="1557338"/>
            <a:ext cx="1736725" cy="723900"/>
          </a:xfrm>
        </p:spPr>
        <p:txBody>
          <a:bodyPr/>
          <a:lstStyle/>
          <a:p>
            <a:pPr lvl="0"/>
            <a:endParaRPr lang="en-US"/>
          </a:p>
        </p:txBody>
      </p:sp>
      <p:sp>
        <p:nvSpPr>
          <p:cNvPr id="7" name="Content Placeholder 2">
            <a:extLst>
              <a:ext uri="{FF2B5EF4-FFF2-40B4-BE49-F238E27FC236}">
                <a16:creationId xmlns:a16="http://schemas.microsoft.com/office/drawing/2014/main" id="{62EE9EE2-61B9-4039-95E1-D2619B7DE648}"/>
              </a:ext>
            </a:extLst>
          </p:cNvPr>
          <p:cNvSpPr>
            <a:spLocks noGrp="1"/>
          </p:cNvSpPr>
          <p:nvPr>
            <p:ph sz="quarter" idx="12"/>
          </p:nvPr>
        </p:nvSpPr>
        <p:spPr>
          <a:xfrm>
            <a:off x="2633663" y="1568856"/>
            <a:ext cx="1736725" cy="723900"/>
          </a:xfrm>
        </p:spPr>
        <p:txBody>
          <a:bodyPr/>
          <a:lstStyle/>
          <a:p>
            <a:pPr lvl="0"/>
            <a:endParaRPr lang="en-US"/>
          </a:p>
        </p:txBody>
      </p:sp>
      <p:sp>
        <p:nvSpPr>
          <p:cNvPr id="8" name="Content Placeholder 2">
            <a:extLst>
              <a:ext uri="{FF2B5EF4-FFF2-40B4-BE49-F238E27FC236}">
                <a16:creationId xmlns:a16="http://schemas.microsoft.com/office/drawing/2014/main" id="{216DCE27-EE52-4E9B-8895-F7DF859361FB}"/>
              </a:ext>
            </a:extLst>
          </p:cNvPr>
          <p:cNvSpPr>
            <a:spLocks noGrp="1"/>
          </p:cNvSpPr>
          <p:nvPr>
            <p:ph sz="quarter" idx="13"/>
          </p:nvPr>
        </p:nvSpPr>
        <p:spPr>
          <a:xfrm>
            <a:off x="4783138" y="1587304"/>
            <a:ext cx="1736725" cy="723900"/>
          </a:xfrm>
        </p:spPr>
        <p:txBody>
          <a:bodyPr/>
          <a:lstStyle/>
          <a:p>
            <a:pPr lvl="0"/>
            <a:endParaRPr lang="en-US"/>
          </a:p>
        </p:txBody>
      </p:sp>
      <p:sp>
        <p:nvSpPr>
          <p:cNvPr id="9" name="Content Placeholder 2">
            <a:extLst>
              <a:ext uri="{FF2B5EF4-FFF2-40B4-BE49-F238E27FC236}">
                <a16:creationId xmlns:a16="http://schemas.microsoft.com/office/drawing/2014/main" id="{4B6BB878-D8F0-464A-B614-80B2DC8A92DA}"/>
              </a:ext>
            </a:extLst>
          </p:cNvPr>
          <p:cNvSpPr>
            <a:spLocks noGrp="1"/>
          </p:cNvSpPr>
          <p:nvPr>
            <p:ph sz="quarter" idx="14"/>
          </p:nvPr>
        </p:nvSpPr>
        <p:spPr>
          <a:xfrm>
            <a:off x="6932613" y="1568856"/>
            <a:ext cx="1736725" cy="723900"/>
          </a:xfrm>
        </p:spPr>
        <p:txBody>
          <a:bodyPr/>
          <a:lstStyle/>
          <a:p>
            <a:pPr lvl="0"/>
            <a:endParaRPr lang="en-US"/>
          </a:p>
        </p:txBody>
      </p:sp>
    </p:spTree>
    <p:extLst>
      <p:ext uri="{BB962C8B-B14F-4D97-AF65-F5344CB8AC3E}">
        <p14:creationId xmlns:p14="http://schemas.microsoft.com/office/powerpoint/2010/main" val="104457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4BD6354-FD8B-4B49-B127-8B453B0560CC}"/>
              </a:ext>
            </a:extLst>
          </p:cNvPr>
          <p:cNvSpPr>
            <a:spLocks noGrp="1"/>
          </p:cNvSpPr>
          <p:nvPr>
            <p:ph sz="quarter" idx="11"/>
          </p:nvPr>
        </p:nvSpPr>
        <p:spPr>
          <a:xfrm>
            <a:off x="592138" y="1714500"/>
            <a:ext cx="2227262" cy="933450"/>
          </a:xfrm>
        </p:spPr>
        <p:txBody>
          <a:bodyPr/>
          <a:lstStyle/>
          <a:p>
            <a:pPr lvl="0"/>
            <a:endParaRPr lang="en-US"/>
          </a:p>
        </p:txBody>
      </p:sp>
      <p:sp>
        <p:nvSpPr>
          <p:cNvPr id="6" name="Content Placeholder 2">
            <a:extLst>
              <a:ext uri="{FF2B5EF4-FFF2-40B4-BE49-F238E27FC236}">
                <a16:creationId xmlns:a16="http://schemas.microsoft.com/office/drawing/2014/main" id="{4E643CD3-5170-41EA-A665-DF743664B7F7}"/>
              </a:ext>
            </a:extLst>
          </p:cNvPr>
          <p:cNvSpPr>
            <a:spLocks noGrp="1"/>
          </p:cNvSpPr>
          <p:nvPr>
            <p:ph sz="quarter" idx="12"/>
          </p:nvPr>
        </p:nvSpPr>
        <p:spPr>
          <a:xfrm>
            <a:off x="3124200" y="1704975"/>
            <a:ext cx="2227262" cy="933450"/>
          </a:xfrm>
        </p:spPr>
        <p:txBody>
          <a:bodyPr/>
          <a:lstStyle/>
          <a:p>
            <a:pPr lvl="0"/>
            <a:endParaRPr lang="en-US"/>
          </a:p>
        </p:txBody>
      </p:sp>
      <p:sp>
        <p:nvSpPr>
          <p:cNvPr id="7" name="Content Placeholder 2">
            <a:extLst>
              <a:ext uri="{FF2B5EF4-FFF2-40B4-BE49-F238E27FC236}">
                <a16:creationId xmlns:a16="http://schemas.microsoft.com/office/drawing/2014/main" id="{05026853-42B3-47D6-83AA-C92C02864909}"/>
              </a:ext>
            </a:extLst>
          </p:cNvPr>
          <p:cNvSpPr>
            <a:spLocks noGrp="1"/>
          </p:cNvSpPr>
          <p:nvPr>
            <p:ph sz="quarter" idx="13"/>
          </p:nvPr>
        </p:nvSpPr>
        <p:spPr>
          <a:xfrm>
            <a:off x="5841917" y="1704975"/>
            <a:ext cx="2227262" cy="933450"/>
          </a:xfrm>
        </p:spPr>
        <p:txBody>
          <a:bodyPr/>
          <a:lstStyle/>
          <a:p>
            <a:pPr lvl="0"/>
            <a:endParaRPr lang="en-US"/>
          </a:p>
        </p:txBody>
      </p:sp>
      <p:sp>
        <p:nvSpPr>
          <p:cNvPr id="8" name="Content Placeholder 2">
            <a:extLst>
              <a:ext uri="{FF2B5EF4-FFF2-40B4-BE49-F238E27FC236}">
                <a16:creationId xmlns:a16="http://schemas.microsoft.com/office/drawing/2014/main" id="{69EF097A-A560-4902-8BCF-BFE31288B69B}"/>
              </a:ext>
            </a:extLst>
          </p:cNvPr>
          <p:cNvSpPr>
            <a:spLocks noGrp="1"/>
          </p:cNvSpPr>
          <p:nvPr>
            <p:ph sz="quarter" idx="14"/>
          </p:nvPr>
        </p:nvSpPr>
        <p:spPr>
          <a:xfrm>
            <a:off x="8559634" y="1704975"/>
            <a:ext cx="2227262" cy="933450"/>
          </a:xfrm>
        </p:spPr>
        <p:txBody>
          <a:bodyPr/>
          <a:lstStyle/>
          <a:p>
            <a:pPr lvl="0"/>
            <a:endParaRPr lang="en-US"/>
          </a:p>
        </p:txBody>
      </p:sp>
      <p:pic>
        <p:nvPicPr>
          <p:cNvPr id="9" name="Picture 2">
            <a:extLst>
              <a:ext uri="{FF2B5EF4-FFF2-40B4-BE49-F238E27FC236}">
                <a16:creationId xmlns:a16="http://schemas.microsoft.com/office/drawing/2014/main" id="{66D324E1-9AEB-4DBA-8200-9285982B719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duotone>
              <a:prstClr val="black"/>
              <a:schemeClr val="accent1">
                <a:tint val="45000"/>
                <a:satMod val="400000"/>
              </a:schemeClr>
            </a:duotone>
            <a:alphaModFix amt="15000"/>
            <a:extLst>
              <a:ext uri="{BEBA8EAE-BF5A-486C-A8C5-ECC9F3942E4B}">
                <a14:imgProps xmlns:a14="http://schemas.microsoft.com/office/drawing/2010/main">
                  <a14:imgLayer r:embed="rId3">
                    <a14:imgEffect>
                      <a14:brightnessContrast bright="-19000" contrast="41000"/>
                    </a14:imgEffect>
                  </a14:imgLayer>
                </a14:imgProps>
              </a:ext>
              <a:ext uri="{28A0092B-C50C-407E-A947-70E740481C1C}">
                <a14:useLocalDpi xmlns:a14="http://schemas.microsoft.com/office/drawing/2010/main" val="0"/>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216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66627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13" name="Freeform 2">
            <a:extLst>
              <a:ext uri="{FF2B5EF4-FFF2-40B4-BE49-F238E27FC236}">
                <a16:creationId xmlns:a16="http://schemas.microsoft.com/office/drawing/2014/main" id="{F93A7958-A775-4666-9156-4EFCB3E35B42}"/>
              </a:ext>
              <a:ext uri="{C183D7F6-B498-43B3-948B-1728B52AA6E4}">
                <adec:decorative xmlns:adec="http://schemas.microsoft.com/office/drawing/2017/decorative" val="1"/>
              </a:ext>
            </a:extLst>
          </p:cNvPr>
          <p:cNvSpPr>
            <a:spLocks noChangeArrowheads="1"/>
          </p:cNvSpPr>
          <p:nvPr userDrawn="1"/>
        </p:nvSpPr>
        <p:spPr bwMode="auto">
          <a:xfrm>
            <a:off x="947625"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5" name="Freeform 2">
            <a:extLst>
              <a:ext uri="{FF2B5EF4-FFF2-40B4-BE49-F238E27FC236}">
                <a16:creationId xmlns:a16="http://schemas.microsoft.com/office/drawing/2014/main" id="{ED74E3D6-0C10-4453-BB3A-36A303FEE3FB}"/>
              </a:ext>
              <a:ext uri="{C183D7F6-B498-43B3-948B-1728B52AA6E4}">
                <adec:decorative xmlns:adec="http://schemas.microsoft.com/office/drawing/2017/decorative" val="1"/>
              </a:ext>
            </a:extLst>
          </p:cNvPr>
          <p:cNvSpPr>
            <a:spLocks noChangeArrowheads="1"/>
          </p:cNvSpPr>
          <p:nvPr userDrawn="1"/>
        </p:nvSpPr>
        <p:spPr bwMode="auto">
          <a:xfrm>
            <a:off x="3670709"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6" name="Freeform 2">
            <a:extLst>
              <a:ext uri="{FF2B5EF4-FFF2-40B4-BE49-F238E27FC236}">
                <a16:creationId xmlns:a16="http://schemas.microsoft.com/office/drawing/2014/main" id="{63C968A0-65C4-4513-9EA3-C870E12F92A0}"/>
              </a:ext>
              <a:ext uri="{C183D7F6-B498-43B3-948B-1728B52AA6E4}">
                <adec:decorative xmlns:adec="http://schemas.microsoft.com/office/drawing/2017/decorative" val="1"/>
              </a:ext>
            </a:extLst>
          </p:cNvPr>
          <p:cNvSpPr>
            <a:spLocks noChangeArrowheads="1"/>
          </p:cNvSpPr>
          <p:nvPr userDrawn="1"/>
        </p:nvSpPr>
        <p:spPr bwMode="auto">
          <a:xfrm>
            <a:off x="6483111"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7" name="Freeform 2">
            <a:extLst>
              <a:ext uri="{FF2B5EF4-FFF2-40B4-BE49-F238E27FC236}">
                <a16:creationId xmlns:a16="http://schemas.microsoft.com/office/drawing/2014/main" id="{1CC50C7D-C8C9-43D8-B49C-A0DC4978723D}"/>
              </a:ext>
              <a:ext uri="{C183D7F6-B498-43B3-948B-1728B52AA6E4}">
                <adec:decorative xmlns:adec="http://schemas.microsoft.com/office/drawing/2017/decorative" val="1"/>
              </a:ext>
            </a:extLst>
          </p:cNvPr>
          <p:cNvSpPr>
            <a:spLocks noChangeArrowheads="1"/>
          </p:cNvSpPr>
          <p:nvPr userDrawn="1"/>
        </p:nvSpPr>
        <p:spPr bwMode="auto">
          <a:xfrm>
            <a:off x="9295514" y="2025650"/>
            <a:ext cx="1828800" cy="177807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43DE371-2274-4339-8BF5-3D843ACBAD47}"/>
              </a:ext>
            </a:extLst>
          </p:cNvPr>
          <p:cNvSpPr>
            <a:spLocks noGrp="1"/>
          </p:cNvSpPr>
          <p:nvPr>
            <p:ph sz="quarter" idx="11"/>
          </p:nvPr>
        </p:nvSpPr>
        <p:spPr>
          <a:xfrm>
            <a:off x="438150" y="1733550"/>
            <a:ext cx="1828800" cy="914400"/>
          </a:xfrm>
        </p:spPr>
        <p:txBody>
          <a:bodyPr/>
          <a:lstStyle/>
          <a:p>
            <a:pPr lvl="0"/>
            <a:endParaRPr lang="en-US"/>
          </a:p>
        </p:txBody>
      </p:sp>
      <p:sp>
        <p:nvSpPr>
          <p:cNvPr id="6" name="Content Placeholder 2">
            <a:extLst>
              <a:ext uri="{FF2B5EF4-FFF2-40B4-BE49-F238E27FC236}">
                <a16:creationId xmlns:a16="http://schemas.microsoft.com/office/drawing/2014/main" id="{CA4CD9A7-F470-4CAD-8FB5-4AEDDE645F0D}"/>
              </a:ext>
            </a:extLst>
          </p:cNvPr>
          <p:cNvSpPr>
            <a:spLocks noGrp="1"/>
          </p:cNvSpPr>
          <p:nvPr>
            <p:ph sz="quarter" idx="12"/>
          </p:nvPr>
        </p:nvSpPr>
        <p:spPr>
          <a:xfrm>
            <a:off x="2672014" y="1733550"/>
            <a:ext cx="1828800" cy="914400"/>
          </a:xfrm>
        </p:spPr>
        <p:txBody>
          <a:bodyPr/>
          <a:lstStyle/>
          <a:p>
            <a:pPr lvl="0"/>
            <a:endParaRPr lang="en-US"/>
          </a:p>
        </p:txBody>
      </p:sp>
      <p:sp>
        <p:nvSpPr>
          <p:cNvPr id="7" name="Content Placeholder 2">
            <a:extLst>
              <a:ext uri="{FF2B5EF4-FFF2-40B4-BE49-F238E27FC236}">
                <a16:creationId xmlns:a16="http://schemas.microsoft.com/office/drawing/2014/main" id="{16381A88-173C-4890-B39F-C5292AD5D922}"/>
              </a:ext>
            </a:extLst>
          </p:cNvPr>
          <p:cNvSpPr>
            <a:spLocks noGrp="1"/>
          </p:cNvSpPr>
          <p:nvPr>
            <p:ph sz="quarter" idx="13"/>
          </p:nvPr>
        </p:nvSpPr>
        <p:spPr>
          <a:xfrm>
            <a:off x="5181600" y="1733550"/>
            <a:ext cx="1828800" cy="914400"/>
          </a:xfrm>
        </p:spPr>
        <p:txBody>
          <a:bodyPr/>
          <a:lstStyle/>
          <a:p>
            <a:pPr lvl="0"/>
            <a:endParaRPr lang="en-US"/>
          </a:p>
        </p:txBody>
      </p:sp>
      <p:sp>
        <p:nvSpPr>
          <p:cNvPr id="8" name="Content Placeholder 2">
            <a:extLst>
              <a:ext uri="{FF2B5EF4-FFF2-40B4-BE49-F238E27FC236}">
                <a16:creationId xmlns:a16="http://schemas.microsoft.com/office/drawing/2014/main" id="{707A8974-3A52-4D6A-BFD3-9DD087578820}"/>
              </a:ext>
            </a:extLst>
          </p:cNvPr>
          <p:cNvSpPr>
            <a:spLocks noGrp="1"/>
          </p:cNvSpPr>
          <p:nvPr>
            <p:ph sz="quarter" idx="14"/>
          </p:nvPr>
        </p:nvSpPr>
        <p:spPr>
          <a:xfrm>
            <a:off x="7572877" y="1722521"/>
            <a:ext cx="1828800" cy="914400"/>
          </a:xfrm>
        </p:spPr>
        <p:txBody>
          <a:bodyPr/>
          <a:lstStyle/>
          <a:p>
            <a:pPr lvl="0"/>
            <a:endParaRPr lang="en-US"/>
          </a:p>
        </p:txBody>
      </p:sp>
      <p:sp>
        <p:nvSpPr>
          <p:cNvPr id="9" name="Content Placeholder 2">
            <a:extLst>
              <a:ext uri="{FF2B5EF4-FFF2-40B4-BE49-F238E27FC236}">
                <a16:creationId xmlns:a16="http://schemas.microsoft.com/office/drawing/2014/main" id="{A50B0CB0-6F74-48AA-87AF-262B26123E3D}"/>
              </a:ext>
            </a:extLst>
          </p:cNvPr>
          <p:cNvSpPr>
            <a:spLocks noGrp="1"/>
          </p:cNvSpPr>
          <p:nvPr>
            <p:ph sz="quarter" idx="15"/>
          </p:nvPr>
        </p:nvSpPr>
        <p:spPr>
          <a:xfrm>
            <a:off x="9964154" y="1722521"/>
            <a:ext cx="1828800" cy="914400"/>
          </a:xfrm>
        </p:spPr>
        <p:txBody>
          <a:bodyPr/>
          <a:lstStyle/>
          <a:p>
            <a:pPr lvl="0"/>
            <a:endParaRPr lang="en-US"/>
          </a:p>
        </p:txBody>
      </p:sp>
      <p:sp>
        <p:nvSpPr>
          <p:cNvPr id="10" name="Content Placeholder 2">
            <a:extLst>
              <a:ext uri="{FF2B5EF4-FFF2-40B4-BE49-F238E27FC236}">
                <a16:creationId xmlns:a16="http://schemas.microsoft.com/office/drawing/2014/main" id="{23CA5D7A-12CA-49E0-A3FC-F6F06AF32FE1}"/>
              </a:ext>
            </a:extLst>
          </p:cNvPr>
          <p:cNvSpPr>
            <a:spLocks noGrp="1"/>
          </p:cNvSpPr>
          <p:nvPr>
            <p:ph sz="quarter" idx="16"/>
          </p:nvPr>
        </p:nvSpPr>
        <p:spPr>
          <a:xfrm>
            <a:off x="438150" y="3295651"/>
            <a:ext cx="1828800" cy="914400"/>
          </a:xfrm>
        </p:spPr>
        <p:txBody>
          <a:bodyPr/>
          <a:lstStyle/>
          <a:p>
            <a:pPr lvl="0"/>
            <a:endParaRPr lang="en-US"/>
          </a:p>
        </p:txBody>
      </p:sp>
      <p:sp>
        <p:nvSpPr>
          <p:cNvPr id="11" name="Content Placeholder 2">
            <a:extLst>
              <a:ext uri="{FF2B5EF4-FFF2-40B4-BE49-F238E27FC236}">
                <a16:creationId xmlns:a16="http://schemas.microsoft.com/office/drawing/2014/main" id="{689D1F2A-E9CA-45B7-83F3-8CB026FCA517}"/>
              </a:ext>
            </a:extLst>
          </p:cNvPr>
          <p:cNvSpPr>
            <a:spLocks noGrp="1"/>
          </p:cNvSpPr>
          <p:nvPr>
            <p:ph sz="quarter" idx="17"/>
          </p:nvPr>
        </p:nvSpPr>
        <p:spPr>
          <a:xfrm>
            <a:off x="2672014" y="3297656"/>
            <a:ext cx="1828800" cy="914400"/>
          </a:xfrm>
        </p:spPr>
        <p:txBody>
          <a:bodyPr/>
          <a:lstStyle/>
          <a:p>
            <a:pPr lvl="0"/>
            <a:endParaRPr lang="en-US"/>
          </a:p>
        </p:txBody>
      </p:sp>
      <p:sp>
        <p:nvSpPr>
          <p:cNvPr id="12" name="Content Placeholder 2">
            <a:extLst>
              <a:ext uri="{FF2B5EF4-FFF2-40B4-BE49-F238E27FC236}">
                <a16:creationId xmlns:a16="http://schemas.microsoft.com/office/drawing/2014/main" id="{DC8FCC3A-BC10-4DDE-A259-7C249E803BF9}"/>
              </a:ext>
            </a:extLst>
          </p:cNvPr>
          <p:cNvSpPr>
            <a:spLocks noGrp="1"/>
          </p:cNvSpPr>
          <p:nvPr>
            <p:ph sz="quarter" idx="18"/>
          </p:nvPr>
        </p:nvSpPr>
        <p:spPr>
          <a:xfrm>
            <a:off x="5181600" y="3295651"/>
            <a:ext cx="1828800" cy="914400"/>
          </a:xfrm>
        </p:spPr>
        <p:txBody>
          <a:bodyPr/>
          <a:lstStyle/>
          <a:p>
            <a:pPr lvl="0"/>
            <a:endParaRPr lang="en-US"/>
          </a:p>
        </p:txBody>
      </p:sp>
      <p:sp>
        <p:nvSpPr>
          <p:cNvPr id="14" name="Content Placeholder 13">
            <a:extLst>
              <a:ext uri="{FF2B5EF4-FFF2-40B4-BE49-F238E27FC236}">
                <a16:creationId xmlns:a16="http://schemas.microsoft.com/office/drawing/2014/main" id="{6019EF9D-BA4F-4DB3-B8D2-A4FE5A09C20B}"/>
              </a:ext>
            </a:extLst>
          </p:cNvPr>
          <p:cNvSpPr>
            <a:spLocks noGrp="1"/>
          </p:cNvSpPr>
          <p:nvPr>
            <p:ph sz="quarter" idx="19"/>
          </p:nvPr>
        </p:nvSpPr>
        <p:spPr>
          <a:xfrm>
            <a:off x="7572877" y="3193382"/>
            <a:ext cx="1828800" cy="914400"/>
          </a:xfrm>
        </p:spPr>
        <p:txBody>
          <a:bodyPr/>
          <a:lstStyle/>
          <a:p>
            <a:pPr lvl="0"/>
            <a:endParaRPr lang="en-US"/>
          </a:p>
        </p:txBody>
      </p:sp>
    </p:spTree>
    <p:extLst>
      <p:ext uri="{BB962C8B-B14F-4D97-AF65-F5344CB8AC3E}">
        <p14:creationId xmlns:p14="http://schemas.microsoft.com/office/powerpoint/2010/main" val="28951128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B3FCA07-7E61-43F4-BF2A-FA77A1D8D6FA}"/>
              </a:ext>
            </a:extLst>
          </p:cNvPr>
          <p:cNvSpPr>
            <a:spLocks noGrp="1"/>
          </p:cNvSpPr>
          <p:nvPr>
            <p:ph type="body" sz="quarter" idx="10"/>
          </p:nvPr>
        </p:nvSpPr>
        <p:spPr>
          <a:xfrm>
            <a:off x="328776" y="1751013"/>
            <a:ext cx="1757227"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242D850A-D25C-4FFE-A3C9-48321B056723}"/>
              </a:ext>
            </a:extLst>
          </p:cNvPr>
          <p:cNvSpPr>
            <a:spLocks noGrp="1"/>
          </p:cNvSpPr>
          <p:nvPr>
            <p:ph type="body" sz="quarter" idx="11"/>
          </p:nvPr>
        </p:nvSpPr>
        <p:spPr>
          <a:xfrm>
            <a:off x="2361132" y="1751013"/>
            <a:ext cx="1594179"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0839102C-D687-4BA8-9BEE-9FA298A0166D}"/>
              </a:ext>
            </a:extLst>
          </p:cNvPr>
          <p:cNvSpPr>
            <a:spLocks noGrp="1"/>
          </p:cNvSpPr>
          <p:nvPr>
            <p:ph type="body" sz="quarter" idx="12"/>
          </p:nvPr>
        </p:nvSpPr>
        <p:spPr>
          <a:xfrm>
            <a:off x="4065588" y="1751013"/>
            <a:ext cx="3823191"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179D97D-8445-41D9-8620-4622144832DF}"/>
              </a:ext>
            </a:extLst>
          </p:cNvPr>
          <p:cNvSpPr>
            <a:spLocks noGrp="1"/>
          </p:cNvSpPr>
          <p:nvPr>
            <p:ph type="body" sz="quarter" idx="14"/>
          </p:nvPr>
        </p:nvSpPr>
        <p:spPr>
          <a:xfrm>
            <a:off x="305736" y="5094470"/>
            <a:ext cx="1533697"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0">
                <a:solidFill>
                  <a:schemeClr val="tx1"/>
                </a:solidFill>
                <a:latin typeface="+mn-lt"/>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8E0FB7C3-7BCF-4DDE-913E-2ED91652CD6E}"/>
              </a:ext>
            </a:extLst>
          </p:cNvPr>
          <p:cNvSpPr>
            <a:spLocks noGrp="1"/>
          </p:cNvSpPr>
          <p:nvPr>
            <p:ph type="body" sz="quarter" idx="15"/>
          </p:nvPr>
        </p:nvSpPr>
        <p:spPr>
          <a:xfrm>
            <a:off x="2338092" y="5094470"/>
            <a:ext cx="1457731"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0">
                <a:solidFill>
                  <a:schemeClr val="tx1"/>
                </a:solidFill>
                <a:latin typeface="+mn-lt"/>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9">
            <a:extLst>
              <a:ext uri="{FF2B5EF4-FFF2-40B4-BE49-F238E27FC236}">
                <a16:creationId xmlns:a16="http://schemas.microsoft.com/office/drawing/2014/main" id="{ABED92A1-6B7D-4CE6-90C8-51B98E230E47}"/>
              </a:ext>
            </a:extLst>
          </p:cNvPr>
          <p:cNvSpPr>
            <a:spLocks noGrp="1"/>
          </p:cNvSpPr>
          <p:nvPr>
            <p:ph type="body" sz="quarter" idx="16"/>
          </p:nvPr>
        </p:nvSpPr>
        <p:spPr>
          <a:xfrm>
            <a:off x="8777288" y="1751013"/>
            <a:ext cx="3013683" cy="533400"/>
          </a:xfrm>
        </p:spPr>
        <p:txBody>
          <a:bodyPr/>
          <a:lstStyle>
            <a:lvl1pPr>
              <a:defRPr sz="16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178116F5-1B4C-418A-9666-EB5D4266A027}"/>
              </a:ext>
            </a:extLst>
          </p:cNvPr>
          <p:cNvSpPr>
            <a:spLocks noGrp="1"/>
          </p:cNvSpPr>
          <p:nvPr>
            <p:ph type="title"/>
          </p:nvPr>
        </p:nvSpPr>
        <p:spPr/>
        <p:txBody>
          <a:bodyPr/>
          <a:lstStyle/>
          <a:p>
            <a:r>
              <a:rPr lang="en-US"/>
              <a:t>Click to edit Master title style</a:t>
            </a:r>
          </a:p>
        </p:txBody>
      </p:sp>
      <p:sp>
        <p:nvSpPr>
          <p:cNvPr id="18" name="Text Placeholder 3">
            <a:extLst>
              <a:ext uri="{FF2B5EF4-FFF2-40B4-BE49-F238E27FC236}">
                <a16:creationId xmlns:a16="http://schemas.microsoft.com/office/drawing/2014/main" id="{ACC402FF-42E9-406A-BC6F-FA50A3BA231A}"/>
              </a:ext>
            </a:extLst>
          </p:cNvPr>
          <p:cNvSpPr>
            <a:spLocks noGrp="1"/>
          </p:cNvSpPr>
          <p:nvPr>
            <p:ph type="body" sz="quarter" idx="17"/>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708622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1017"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49619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390663"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285135"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308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D6C2D6CE-E615-4E7D-B1B5-2FB4DF6DC43E}"/>
              </a:ext>
            </a:extLst>
          </p:cNvPr>
          <p:cNvSpPr>
            <a:spLocks noGrp="1"/>
          </p:cNvSpPr>
          <p:nvPr>
            <p:ph type="body" sz="quarter" idx="18"/>
          </p:nvPr>
        </p:nvSpPr>
        <p:spPr>
          <a:xfrm>
            <a:off x="1022508"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2B8564-A754-44E8-8F37-171AA130F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2046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4"/>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0">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7" name="Text Placeholder 3">
            <a:extLst>
              <a:ext uri="{FF2B5EF4-FFF2-40B4-BE49-F238E27FC236}">
                <a16:creationId xmlns:a16="http://schemas.microsoft.com/office/drawing/2014/main" id="{86099814-6447-4B20-9456-824E84E1916D}"/>
              </a:ext>
              <a:ext uri="{C183D7F6-B498-43B3-948B-1728B52AA6E4}">
                <adec:decorative xmlns:adec="http://schemas.microsoft.com/office/drawing/2017/decorative" val="0"/>
              </a:ext>
            </a:extLst>
          </p:cNvPr>
          <p:cNvSpPr>
            <a:spLocks noGrp="1"/>
          </p:cNvSpPr>
          <p:nvPr>
            <p:ph type="body" sz="quarter" idx="14" hasCustomPrompt="1"/>
          </p:nvPr>
        </p:nvSpPr>
        <p:spPr>
          <a:xfrm>
            <a:off x="1022507"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defRPr sz="1050">
                <a:solidFill>
                  <a:schemeClr val="accent1"/>
                </a:solidFill>
              </a:defRPr>
            </a:lvl3pPr>
            <a:lvl4pPr algn="ctr">
              <a:defRPr sz="1000"/>
            </a:lvl4pPr>
            <a:lvl5pPr algn="ctr">
              <a:defRPr sz="1000"/>
            </a:lvl5pPr>
          </a:lstStyle>
          <a:p>
            <a:pPr lvl="0"/>
            <a:r>
              <a:rPr lang="en-US"/>
              <a:t>Click to edit styles</a:t>
            </a:r>
          </a:p>
        </p:txBody>
      </p:sp>
      <p:sp>
        <p:nvSpPr>
          <p:cNvPr id="9" name="Text Placeholder 3">
            <a:extLst>
              <a:ext uri="{FF2B5EF4-FFF2-40B4-BE49-F238E27FC236}">
                <a16:creationId xmlns:a16="http://schemas.microsoft.com/office/drawing/2014/main" id="{F1FAC1B9-1C0D-4081-B46A-3966A832DCA6}"/>
              </a:ext>
              <a:ext uri="{C183D7F6-B498-43B3-948B-1728B52AA6E4}">
                <adec:decorative xmlns:adec="http://schemas.microsoft.com/office/drawing/2017/decorative" val="0"/>
              </a:ext>
            </a:extLst>
          </p:cNvPr>
          <p:cNvSpPr>
            <a:spLocks noGrp="1"/>
          </p:cNvSpPr>
          <p:nvPr>
            <p:ph type="body" sz="quarter" idx="15" hasCustomPrompt="1"/>
          </p:nvPr>
        </p:nvSpPr>
        <p:spPr>
          <a:xfrm>
            <a:off x="4541520"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styles</a:t>
            </a:r>
          </a:p>
        </p:txBody>
      </p:sp>
      <p:sp>
        <p:nvSpPr>
          <p:cNvPr id="10" name="Text Placeholder 3">
            <a:extLst>
              <a:ext uri="{FF2B5EF4-FFF2-40B4-BE49-F238E27FC236}">
                <a16:creationId xmlns:a16="http://schemas.microsoft.com/office/drawing/2014/main" id="{141D340C-B46D-4DAB-AD40-33C684FB9C9D}"/>
              </a:ext>
              <a:ext uri="{C183D7F6-B498-43B3-948B-1728B52AA6E4}">
                <adec:decorative xmlns:adec="http://schemas.microsoft.com/office/drawing/2017/decorative" val="0"/>
              </a:ext>
            </a:extLst>
          </p:cNvPr>
          <p:cNvSpPr>
            <a:spLocks noGrp="1"/>
          </p:cNvSpPr>
          <p:nvPr>
            <p:ph type="body" sz="quarter" idx="16" hasCustomPrompt="1"/>
          </p:nvPr>
        </p:nvSpPr>
        <p:spPr>
          <a:xfrm>
            <a:off x="8060532"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r>
              <a:rPr lang="en-US"/>
              <a:t>Click to edit styles</a:t>
            </a: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79"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4"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7"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2438415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600">
                <a:solidFill>
                  <a:schemeClr val="accent3"/>
                </a:solidFill>
              </a:defRPr>
            </a:lvl1pPr>
            <a:lvl2pPr algn="ctr">
              <a:defRPr sz="1400"/>
            </a:lvl2pPr>
            <a:lvl3pPr>
              <a:defRPr sz="1050">
                <a:solidFill>
                  <a:schemeClr val="accent1"/>
                </a:solidFill>
              </a:defRPr>
            </a:lvl3pPr>
            <a:lvl4pPr algn="ctr">
              <a:defRPr sz="1000"/>
            </a:lvl4pPr>
            <a:lvl5pPr algn="ctr">
              <a:defRPr sz="1000"/>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0">
                <a:solidFill>
                  <a:schemeClr val="accent6"/>
                </a:solidFill>
              </a:defRPr>
            </a:lvl3pPr>
            <a:lvl4pPr algn="ctr">
              <a:defRPr sz="1000"/>
            </a:lvl4pPr>
            <a:lvl5pPr algn="ctr">
              <a:defRPr sz="1000"/>
            </a:lvl5pPr>
          </a:lstStyle>
          <a:p>
            <a:pPr lvl="0"/>
            <a:endParaRPr lang="en-US"/>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80"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5"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8"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6073EF7D-993E-4801-BCE4-2436AC415315}"/>
              </a:ext>
            </a:extLst>
          </p:cNvPr>
          <p:cNvSpPr>
            <a:spLocks noGrp="1"/>
          </p:cNvSpPr>
          <p:nvPr>
            <p:ph sz="quarter" idx="13"/>
          </p:nvPr>
        </p:nvSpPr>
        <p:spPr>
          <a:xfrm>
            <a:off x="1022508" y="5427245"/>
            <a:ext cx="1749425" cy="571500"/>
          </a:xfrm>
        </p:spPr>
        <p:txBody>
          <a:bodyPr/>
          <a:lstStyle/>
          <a:p>
            <a:pPr lvl="0"/>
            <a:endParaRPr lang="en-US"/>
          </a:p>
        </p:txBody>
      </p:sp>
    </p:spTree>
    <p:extLst>
      <p:ext uri="{BB962C8B-B14F-4D97-AF65-F5344CB8AC3E}">
        <p14:creationId xmlns:p14="http://schemas.microsoft.com/office/powerpoint/2010/main" val="383249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 uri="{C183D7F6-B498-43B3-948B-1728B52AA6E4}">
                <adec:decorative xmlns:adec="http://schemas.microsoft.com/office/drawing/2017/decorative" val="0"/>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548640" rIns="182880" bIns="3200400" anchor="b" anchorCtr="0">
            <a:noAutofit/>
          </a:bodyPr>
          <a:lstStyle>
            <a:lvl1pPr marL="0" indent="0" algn="l">
              <a:defRPr>
                <a:solidFill>
                  <a:schemeClr val="accent3"/>
                </a:solidFill>
              </a:defRPr>
            </a:lvl1pPr>
          </a:lstStyle>
          <a:p>
            <a:r>
              <a:rPr lang="en-US"/>
              <a:t>Add Vision Section Title</a:t>
            </a:r>
          </a:p>
        </p:txBody>
      </p:sp>
      <p:sp>
        <p:nvSpPr>
          <p:cNvPr id="19" name="Picture Placeholder 3">
            <a:extLst>
              <a:ext uri="{FF2B5EF4-FFF2-40B4-BE49-F238E27FC236}">
                <a16:creationId xmlns:a16="http://schemas.microsoft.com/office/drawing/2014/main" id="{C2AB6847-D95C-41C5-8B66-6480D07B224C}"/>
              </a:ext>
              <a:ext uri="{C183D7F6-B498-43B3-948B-1728B52AA6E4}">
                <adec:decorative xmlns:adec="http://schemas.microsoft.com/office/drawing/2017/decorative" val="1"/>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 uri="{C183D7F6-B498-43B3-948B-1728B52AA6E4}">
                <adec:decorative xmlns:adec="http://schemas.microsoft.com/office/drawing/2017/decorative" val="1"/>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 uri="{C183D7F6-B498-43B3-948B-1728B52AA6E4}">
                <adec:decorative xmlns:adec="http://schemas.microsoft.com/office/drawing/2017/decorative" val="1"/>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4" name="Footer Placeholder 3">
            <a:extLst>
              <a:ext uri="{FF2B5EF4-FFF2-40B4-BE49-F238E27FC236}">
                <a16:creationId xmlns:a16="http://schemas.microsoft.com/office/drawing/2014/main" id="{C1E98463-77EF-4263-84C5-1E7C32332EBC}"/>
              </a:ext>
              <a:ext uri="{C183D7F6-B498-43B3-948B-1728B52AA6E4}">
                <adec:decorative xmlns:adec="http://schemas.microsoft.com/office/drawing/2017/decorative" val="1"/>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 uri="{C183D7F6-B498-43B3-948B-1728B52AA6E4}">
                <adec:decorative xmlns:adec="http://schemas.microsoft.com/office/drawing/2017/decorative" val="1"/>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
        <p:nvSpPr>
          <p:cNvPr id="10" name="Picture Placeholder 2">
            <a:extLst>
              <a:ext uri="{FF2B5EF4-FFF2-40B4-BE49-F238E27FC236}">
                <a16:creationId xmlns:a16="http://schemas.microsoft.com/office/drawing/2014/main" id="{96822556-08AE-401C-B38A-3279A2817A31}"/>
              </a:ext>
              <a:ext uri="{C183D7F6-B498-43B3-948B-1728B52AA6E4}">
                <adec:decorative xmlns:adec="http://schemas.microsoft.com/office/drawing/2017/decorative" val="1"/>
              </a:ext>
            </a:extLst>
          </p:cNvPr>
          <p:cNvSpPr>
            <a:spLocks noGrp="1"/>
          </p:cNvSpPr>
          <p:nvPr>
            <p:ph type="pic" sz="quarter" idx="25"/>
          </p:nvPr>
        </p:nvSpPr>
        <p:spPr>
          <a:xfrm>
            <a:off x="0" y="0"/>
            <a:ext cx="12192000" cy="6858000"/>
          </a:xfrm>
        </p:spPr>
      </p:sp>
    </p:spTree>
    <p:extLst>
      <p:ext uri="{BB962C8B-B14F-4D97-AF65-F5344CB8AC3E}">
        <p14:creationId xmlns:p14="http://schemas.microsoft.com/office/powerpoint/2010/main" val="344694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Decision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77817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9655" b="-9655"/>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Speech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188761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Language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3498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241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5383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436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622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73255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557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92814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432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13319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655706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404309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image" Target="../media/image6.emf"/><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4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5"/>
            </p:custDataLst>
            <p:extLst>
              <p:ext uri="{D42A27DB-BD31-4B8C-83A1-F6EECF244321}">
                <p14:modId xmlns:p14="http://schemas.microsoft.com/office/powerpoint/2010/main" val="42731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03" imgH="503" progId="TCLayout.ActiveDocument.1">
                  <p:embed/>
                </p:oleObj>
              </mc:Choice>
              <mc:Fallback>
                <p:oleObj name="think-cell Slide" r:id="rId27"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6"/>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64129295"/>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 id="2147487218" r:id="rId12"/>
    <p:sldLayoutId id="2147487219" r:id="rId13"/>
    <p:sldLayoutId id="2147487220" r:id="rId14"/>
    <p:sldLayoutId id="2147487221" r:id="rId15"/>
    <p:sldLayoutId id="2147487222" r:id="rId16"/>
    <p:sldLayoutId id="2147487223" r:id="rId17"/>
    <p:sldLayoutId id="2147487224" r:id="rId18"/>
    <p:sldLayoutId id="2147487225" r:id="rId19"/>
    <p:sldLayoutId id="2147487226" r:id="rId20"/>
    <p:sldLayoutId id="2147487227" r:id="rId21"/>
    <p:sldLayoutId id="2147487228" r:id="rId22"/>
    <p:sldLayoutId id="214748722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2955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595637738"/>
      </p:ext>
    </p:extLst>
  </p:cSld>
  <p:clrMap bg1="dk1" tx1="lt1" bg2="dk2" tx2="lt2" accent1="accent1" accent2="accent2" accent3="accent3" accent4="accent4" accent5="accent5" accent6="accent6" hlink="hlink" folHlink="folHlink"/>
  <p:sldLayoutIdLst>
    <p:sldLayoutId id="2147487800" r:id="rId1"/>
    <p:sldLayoutId id="2147487801" r:id="rId2"/>
    <p:sldLayoutId id="2147487802" r:id="rId3"/>
    <p:sldLayoutId id="2147487803" r:id="rId4"/>
    <p:sldLayoutId id="2147487804" r:id="rId5"/>
    <p:sldLayoutId id="2147487805" r:id="rId6"/>
    <p:sldLayoutId id="2147487806" r:id="rId7"/>
    <p:sldLayoutId id="2147487807" r:id="rId8"/>
    <p:sldLayoutId id="2147487808" r:id="rId9"/>
    <p:sldLayoutId id="2147487809" r:id="rId10"/>
    <p:sldLayoutId id="2147487810" r:id="rId11"/>
    <p:sldLayoutId id="2147487811" r:id="rId12"/>
    <p:sldLayoutId id="2147487812" r:id="rId13"/>
    <p:sldLayoutId id="2147487813" r:id="rId14"/>
    <p:sldLayoutId id="2147487814" r:id="rId15"/>
    <p:sldLayoutId id="2147487815" r:id="rId16"/>
    <p:sldLayoutId id="2147487816" r:id="rId17"/>
    <p:sldLayoutId id="2147487817" r:id="rId18"/>
    <p:sldLayoutId id="2147487818" r:id="rId19"/>
    <p:sldLayoutId id="2147487819" r:id="rId20"/>
    <p:sldLayoutId id="2147487820" r:id="rId21"/>
    <p:sldLayoutId id="2147487821" r:id="rId22"/>
    <p:sldLayoutId id="2147487822" r:id="rId23"/>
    <p:sldLayoutId id="2147487823" r:id="rId24"/>
    <p:sldLayoutId id="2147487824" r:id="rId25"/>
    <p:sldLayoutId id="2147487825" r:id="rId26"/>
    <p:sldLayoutId id="2147487826" r:id="rId27"/>
    <p:sldLayoutId id="2147487827" r:id="rId28"/>
    <p:sldLayoutId id="2147487828" r:id="rId29"/>
    <p:sldLayoutId id="2147487829" r:id="rId30"/>
    <p:sldLayoutId id="2147487830" r:id="rId31"/>
    <p:sldLayoutId id="2147487831" r:id="rId32"/>
    <p:sldLayoutId id="2147487832" r:id="rId33"/>
    <p:sldLayoutId id="2147487833" r:id="rId34"/>
    <p:sldLayoutId id="2147487834" r:id="rId35"/>
    <p:sldLayoutId id="2147487835" r:id="rId36"/>
    <p:sldLayoutId id="2147487836" r:id="rId37"/>
    <p:sldLayoutId id="2147487837" r:id="rId38"/>
    <p:sldLayoutId id="2147487838" r:id="rId39"/>
    <p:sldLayoutId id="2147487839" r:id="rId40"/>
    <p:sldLayoutId id="2147487840" r:id="rId41"/>
    <p:sldLayoutId id="2147488014" r:id="rId42"/>
    <p:sldLayoutId id="2147488015" r:id="rId43"/>
  </p:sldLayoutIdLst>
  <p:transition>
    <p:fade/>
  </p:transition>
  <p:txStyles>
    <p:title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ai-services/document-intelligence/concept-layout?view=doc-intel-4.0.0" TargetMode="External"/><Relationship Id="rId2" Type="http://schemas.openxmlformats.org/officeDocument/2006/relationships/hyperlink" Target="https://learn.microsoft.com/en-us/azure/ai-services/document-intelligence/concept-read?view=doc-intel-4.0.0"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hyperlink" Target="https://learn.microsoft.com/en-us/azure/ai-services/document-intelligence/concept-layout?view=doc-intel-4.0.0#figures" TargetMode="External"/><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8" Type="http://schemas.openxmlformats.org/officeDocument/2006/relationships/hyperlink" Target="https://learn.microsoft.com/en-us/azure/ai-services/document-intelligence/concept-add-on-capabilities?view=doc-intel-4.0.0#query-fields" TargetMode="External"/><Relationship Id="rId3" Type="http://schemas.openxmlformats.org/officeDocument/2006/relationships/hyperlink" Target="https://learn.microsoft.com/en-us/azure/ai-services/document-intelligence/concept-add-on-capabilities?view=doc-intel-4.0.0#formula-extraction" TargetMode="External"/><Relationship Id="rId7" Type="http://schemas.openxmlformats.org/officeDocument/2006/relationships/hyperlink" Target="https://learn.microsoft.com/en-us/azure/ai-services/document-intelligence/concept-add-on-capabilities?view=doc-intel-4.0.0#key-value-pairs" TargetMode="External"/><Relationship Id="rId2" Type="http://schemas.openxmlformats.org/officeDocument/2006/relationships/hyperlink" Target="https://learn.microsoft.com/en-us/azure/ai-services/document-intelligence/concept-add-on-capabilities?view=doc-intel-4.0.0#high-resolution-extraction" TargetMode="External"/><Relationship Id="rId1" Type="http://schemas.openxmlformats.org/officeDocument/2006/relationships/slideLayout" Target="../slideLayouts/slideLayout3.xml"/><Relationship Id="rId6" Type="http://schemas.openxmlformats.org/officeDocument/2006/relationships/hyperlink" Target="https://learn.microsoft.com/en-us/azure/ai-services/document-intelligence/concept-add-on-capabilities?view=doc-intel-4.0.0#barcode-property-extraction" TargetMode="External"/><Relationship Id="rId5" Type="http://schemas.openxmlformats.org/officeDocument/2006/relationships/hyperlink" Target="https://learn.microsoft.com/en-us/azure/ai-services/document-intelligence/concept-add-on-capabilities?view=doc-intel-4.0.0#language-detection" TargetMode="External"/><Relationship Id="rId4" Type="http://schemas.openxmlformats.org/officeDocument/2006/relationships/hyperlink" Target="https://learn.microsoft.com/en-us/azure/ai-services/document-intelligence/concept-add-on-capabilities?view=doc-intel-4.0.0#font-property-extra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learn.microsoft.com/en-us/azure/ai-services/document-intelligence/overview?view=doc-intel-4.0.0#analysis-featur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i-services/document-intelligence/concept-custom-neural?view=doc-intel-4.0.0#supported-languages-and-locales" TargetMode="External"/><Relationship Id="rId2" Type="http://schemas.openxmlformats.org/officeDocument/2006/relationships/hyperlink" Target="https://learn.microsoft.com/en-us/azure/ai-services/document-intelligence/concept-custom-template?view=doc-intel-4.0.0#supported-languages-and-locale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diagramLayout" Target="../diagrams/layout1.xml"/><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09.png"/><Relationship Id="rId5" Type="http://schemas.openxmlformats.org/officeDocument/2006/relationships/diagramColors" Target="../diagrams/colors1.xml"/><Relationship Id="rId10" Type="http://schemas.openxmlformats.org/officeDocument/2006/relationships/image" Target="../media/image108.png"/><Relationship Id="rId4" Type="http://schemas.openxmlformats.org/officeDocument/2006/relationships/diagramQuickStyle" Target="../diagrams/quickStyle1.xml"/><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microsoft.com/en-us/azure/ai-services/document-intelligence/concept-model-overview?view=doc-intel-4.0.0#input-requirement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svg"/><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svg"/></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azure/ai-services/document-intelligence/faq?view=doc-intel-4.0.0"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pricing/details/ai-document-intelligence/"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hyperlink" Target="https://learn.microsoft.com/en-us/azure/ai-services/cognitive-services-container-suppor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hyperlink" Target="https://learn.microsoft.com/en-us/azure/ai-services/document-intelligence/concept-retrieval-augumented-generation?view=doc-intel-4.0.0" TargetMode="External"/><Relationship Id="rId2" Type="http://schemas.openxmlformats.org/officeDocument/2006/relationships/notesSlide" Target="../notesSlides/notesSlide8.xml"/><Relationship Id="rId16" Type="http://schemas.openxmlformats.org/officeDocument/2006/relationships/hyperlink" Target="https://learn.microsoft.com/en-us/azure/ai-services/document-intelligence/language-support-ocr?view=doc-intel-4.0.0&amp;preserve-view=true&amp;tabs=read-hand%2Clayout-print%2Cgeneral" TargetMode="Externa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svg"/></Relationships>
</file>

<file path=ppt/slides/_rels/slide36.xml.rels><?xml version="1.0" encoding="UTF-8" standalone="yes"?>
<Relationships xmlns="http://schemas.openxmlformats.org/package/2006/relationships"><Relationship Id="rId3" Type="http://schemas.openxmlformats.org/officeDocument/2006/relationships/hyperlink" Target="https://aka.ms/doc-gen-ai" TargetMode="External"/><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doc-intelligence-quickstart" TargetMode="External"/><Relationship Id="rId7" Type="http://schemas.openxmlformats.org/officeDocument/2006/relationships/hyperlink" Target="https://learn.microsoft.com/en-us/credentials/applied-skills/create-intelligent-document-solution-azure-ai/" TargetMode="External"/><Relationship Id="rId2" Type="http://schemas.openxmlformats.org/officeDocument/2006/relationships/hyperlink" Target="https://learn.microsoft.com/en-us/azure/ai-services/document-intelligence/?view=doc-intel-4.0.0"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tract-data-from-forms-document-intelligence/" TargetMode="External"/><Relationship Id="rId5" Type="http://schemas.openxmlformats.org/officeDocument/2006/relationships/hyperlink" Target="https://aka.ms/distudio" TargetMode="External"/><Relationship Id="rId4" Type="http://schemas.openxmlformats.org/officeDocument/2006/relationships/hyperlink" Target="https://aka.ms/doc-gen-a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1.xml"/><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8FA6EA8-E276-F4FD-D3E5-F5AB952A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12192000" cy="3386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4539D-641E-4C75-AA11-60646DC8B500}"/>
              </a:ext>
            </a:extLst>
          </p:cNvPr>
          <p:cNvSpPr>
            <a:spLocks noGrp="1"/>
          </p:cNvSpPr>
          <p:nvPr>
            <p:ph type="title"/>
          </p:nvPr>
        </p:nvSpPr>
        <p:spPr>
          <a:xfrm>
            <a:off x="584200" y="2979778"/>
            <a:ext cx="9144000" cy="553998"/>
          </a:xfrm>
        </p:spPr>
        <p:txBody>
          <a:bodyPr/>
          <a:lstStyle/>
          <a:p>
            <a:r>
              <a:rPr lang="en-US" dirty="0"/>
              <a:t>Azure AI Document Intelligence</a:t>
            </a:r>
          </a:p>
        </p:txBody>
      </p:sp>
      <p:sp>
        <p:nvSpPr>
          <p:cNvPr id="3" name="Text Placeholder 2">
            <a:extLst>
              <a:ext uri="{FF2B5EF4-FFF2-40B4-BE49-F238E27FC236}">
                <a16:creationId xmlns:a16="http://schemas.microsoft.com/office/drawing/2014/main" id="{EEF5D8A4-EC8D-42FF-B01C-CCE22B2A1C71}"/>
              </a:ext>
            </a:extLst>
          </p:cNvPr>
          <p:cNvSpPr>
            <a:spLocks noGrp="1"/>
          </p:cNvSpPr>
          <p:nvPr>
            <p:ph type="body" sz="quarter" idx="12"/>
          </p:nvPr>
        </p:nvSpPr>
        <p:spPr>
          <a:xfrm>
            <a:off x="584200" y="3962400"/>
            <a:ext cx="4350768" cy="338554"/>
          </a:xfrm>
        </p:spPr>
        <p:txBody>
          <a:bodyPr/>
          <a:lstStyle/>
          <a:p>
            <a:endParaRPr lang="en-US" dirty="0"/>
          </a:p>
        </p:txBody>
      </p:sp>
    </p:spTree>
    <p:extLst>
      <p:ext uri="{BB962C8B-B14F-4D97-AF65-F5344CB8AC3E}">
        <p14:creationId xmlns:p14="http://schemas.microsoft.com/office/powerpoint/2010/main" val="15382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Handwritten text</a:t>
            </a:r>
          </a:p>
        </p:txBody>
      </p:sp>
      <p:pic>
        <p:nvPicPr>
          <p:cNvPr id="14" name="Picture 13">
            <a:extLst>
              <a:ext uri="{FF2B5EF4-FFF2-40B4-BE49-F238E27FC236}">
                <a16:creationId xmlns:a16="http://schemas.microsoft.com/office/drawing/2014/main" id="{32E8F52E-76AF-4ECA-86FB-9ECB38963C98}"/>
              </a:ext>
            </a:extLst>
          </p:cNvPr>
          <p:cNvPicPr>
            <a:picLocks noChangeAspect="1"/>
          </p:cNvPicPr>
          <p:nvPr/>
        </p:nvPicPr>
        <p:blipFill>
          <a:blip r:embed="rId3"/>
          <a:stretch>
            <a:fillRect/>
          </a:stretch>
        </p:blipFill>
        <p:spPr>
          <a:xfrm>
            <a:off x="1995588" y="1121069"/>
            <a:ext cx="3707900" cy="4971734"/>
          </a:xfrm>
          <a:prstGeom prst="rect">
            <a:avLst/>
          </a:prstGeom>
        </p:spPr>
      </p:pic>
      <p:pic>
        <p:nvPicPr>
          <p:cNvPr id="15" name="Picture 14">
            <a:extLst>
              <a:ext uri="{FF2B5EF4-FFF2-40B4-BE49-F238E27FC236}">
                <a16:creationId xmlns:a16="http://schemas.microsoft.com/office/drawing/2014/main" id="{299EFB61-DF01-42FD-9AAA-AD467D157FD6}"/>
              </a:ext>
            </a:extLst>
          </p:cNvPr>
          <p:cNvPicPr>
            <a:picLocks noChangeAspect="1"/>
          </p:cNvPicPr>
          <p:nvPr/>
        </p:nvPicPr>
        <p:blipFill>
          <a:blip r:embed="rId4"/>
          <a:stretch>
            <a:fillRect/>
          </a:stretch>
        </p:blipFill>
        <p:spPr>
          <a:xfrm>
            <a:off x="1995588" y="1121069"/>
            <a:ext cx="3704972" cy="4971734"/>
          </a:xfrm>
          <a:prstGeom prst="rect">
            <a:avLst/>
          </a:prstGeom>
        </p:spPr>
      </p:pic>
      <p:pic>
        <p:nvPicPr>
          <p:cNvPr id="8" name="Picture 7" descr="Text, letter&#10;&#10;Description automatically generated">
            <a:extLst>
              <a:ext uri="{FF2B5EF4-FFF2-40B4-BE49-F238E27FC236}">
                <a16:creationId xmlns:a16="http://schemas.microsoft.com/office/drawing/2014/main" id="{EB99D0C9-2D7F-4E5E-B5F3-8C313706E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919" y="1121070"/>
            <a:ext cx="3707900" cy="4943866"/>
          </a:xfrm>
          <a:prstGeom prst="rect">
            <a:avLst/>
          </a:prstGeom>
        </p:spPr>
      </p:pic>
      <p:pic>
        <p:nvPicPr>
          <p:cNvPr id="10" name="Picture 9" descr="Timeline&#10;&#10;Description automatically generated">
            <a:extLst>
              <a:ext uri="{FF2B5EF4-FFF2-40B4-BE49-F238E27FC236}">
                <a16:creationId xmlns:a16="http://schemas.microsoft.com/office/drawing/2014/main" id="{02F595CE-2C76-4560-A9E0-40E9D0AEC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920" y="1121070"/>
            <a:ext cx="3707900" cy="4943866"/>
          </a:xfrm>
          <a:prstGeom prst="rect">
            <a:avLst/>
          </a:prstGeom>
        </p:spPr>
      </p:pic>
    </p:spTree>
    <p:extLst>
      <p:ext uri="{BB962C8B-B14F-4D97-AF65-F5344CB8AC3E}">
        <p14:creationId xmlns:p14="http://schemas.microsoft.com/office/powerpoint/2010/main" val="276971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dirty="0">
                <a:ln>
                  <a:noFill/>
                </a:ln>
                <a:solidFill>
                  <a:schemeClr val="tx1"/>
                </a:solidFill>
                <a:latin typeface="Segoe UI"/>
                <a:cs typeface="+mn-cs"/>
              </a:rPr>
              <a:t>How it works</a:t>
            </a: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9"/>
            <a:ext cx="827459" cy="1063053"/>
            <a:chOff x="814450" y="2702779"/>
            <a:chExt cx="891682" cy="1175191"/>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88670" cy="27219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9"/>
            <a:ext cx="933738" cy="1091542"/>
            <a:chOff x="662167" y="3851997"/>
            <a:chExt cx="1039558" cy="12963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553677" cy="2924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handwritten \ printed</a:t>
            </a:r>
            <a:endParaRPr kumimoji="0" lang="en-US" sz="1800" b="0" i="0" u="none" strike="noStrike" kern="0" cap="none" spc="0" normalizeH="0" baseline="0" noProof="0">
              <a:ln>
                <a:noFill/>
              </a:ln>
              <a:effectLst/>
              <a:uLnTx/>
              <a:uFillTx/>
              <a:latin typeface="Segoe UI"/>
              <a:ea typeface="+mn-ea"/>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effectLst/>
              <a:uLnTx/>
              <a:uFillTx/>
              <a:latin typeface="Segoe UI"/>
              <a:ea typeface="+mn-ea"/>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effectLst/>
              <a:uLnTx/>
              <a:uFillTx/>
              <a:latin typeface="Segoe UI"/>
              <a:ea typeface="+mn-ea"/>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7"/>
            <a:ext cx="1809316" cy="378112"/>
            <a:chOff x="7028409" y="2050920"/>
            <a:chExt cx="838189" cy="463419"/>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6"/>
            <a:ext cx="1799377" cy="378112"/>
            <a:chOff x="7028409" y="2050920"/>
            <a:chExt cx="838189" cy="463419"/>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a:ea typeface="+mn-ea"/>
                <a:cs typeface="Segoe UI"/>
              </a:rPr>
              <a:t>Train a model for structured documents</a:t>
            </a:r>
            <a:endParaRPr kumimoji="0" lang="en-US" sz="1800" b="0" i="0" u="none" strike="noStrike" kern="0" cap="none" spc="0" normalizeH="0" baseline="0" noProof="0">
              <a:ln>
                <a:noFill/>
              </a:ln>
              <a:effectLst/>
              <a:uLnTx/>
              <a:uFillTx/>
              <a:latin typeface="Segoe UI"/>
              <a:ea typeface="+mn-ea"/>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Segoe UI"/>
                <a:ea typeface="+mn-ea"/>
                <a:cs typeface="Segoe UI"/>
              </a:rPr>
              <a:t>Train a model for unstructured document</a:t>
            </a:r>
            <a:endParaRPr kumimoji="0" lang="en-US" sz="1800" b="0" i="0" u="none" strike="noStrike" kern="0" cap="none" spc="0" normalizeH="0" baseline="0" noProof="0" dirty="0">
              <a:ln>
                <a:noFill/>
              </a:ln>
              <a:effectLst/>
              <a:uLnTx/>
              <a:uFillTx/>
              <a:latin typeface="Segoe UI"/>
              <a:ea typeface="+mn-ea"/>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8"/>
            <a:ext cx="1809316" cy="378112"/>
            <a:chOff x="7028409" y="2050920"/>
            <a:chExt cx="838189" cy="463419"/>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ID</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Business Cards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Receipts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8"/>
            <a:ext cx="1809316" cy="257399"/>
            <a:chOff x="7028409" y="2050920"/>
            <a:chExt cx="838189" cy="315471"/>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3"/>
              <a:ext cx="838189" cy="19803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Contacts</a:t>
              </a: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4"/>
            <a:ext cx="1809316" cy="378112"/>
            <a:chOff x="7028409" y="2050920"/>
            <a:chExt cx="838189" cy="463419"/>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2" y="5985289"/>
            <a:ext cx="1809321" cy="378114"/>
            <a:chOff x="7028407" y="2050920"/>
            <a:chExt cx="838191" cy="463422"/>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Segoe UI" panose="020B0502040204020203" pitchFamily="34" charset="0"/>
                </a:rPr>
                <a:t>And more</a:t>
              </a:r>
              <a:br>
                <a:rPr kumimoji="0" lang="en-US" sz="1000" b="0" i="0" u="none" strike="noStrike" kern="1200" cap="none" spc="0" normalizeH="0" baseline="0" noProof="0" dirty="0">
                  <a:ln>
                    <a:noFill/>
                  </a:ln>
                  <a:effectLst/>
                  <a:uLnTx/>
                  <a:uFillTx/>
                  <a:latin typeface="Segoe UI"/>
                  <a:ea typeface="+mn-ea"/>
                  <a:cs typeface="Segoe UI" panose="020B0502040204020203" pitchFamily="34" charset="0"/>
                </a:rPr>
              </a:br>
              <a:endParaRPr kumimoji="0" lang="en-US" sz="10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dirty="0">
              <a:ln>
                <a:noFill/>
              </a:ln>
              <a:effectLst/>
              <a:uLnTx/>
              <a:uFillTx/>
              <a:latin typeface="Segoe UI"/>
              <a:ea typeface="+mn-ea"/>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4445099" y="1244813"/>
            <a:ext cx="330180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Document Intelligent Models</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13520" y="3406875"/>
            <a:ext cx="1757860"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Extract text can be used in any applications</a:t>
            </a:r>
          </a:p>
        </p:txBody>
      </p:sp>
    </p:spTree>
    <p:extLst>
      <p:ext uri="{BB962C8B-B14F-4D97-AF65-F5344CB8AC3E}">
        <p14:creationId xmlns:p14="http://schemas.microsoft.com/office/powerpoint/2010/main" val="2715826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8D27-1168-AF42-731F-E45945425D80}"/>
              </a:ext>
            </a:extLst>
          </p:cNvPr>
          <p:cNvSpPr>
            <a:spLocks noGrp="1"/>
          </p:cNvSpPr>
          <p:nvPr>
            <p:ph type="title"/>
          </p:nvPr>
        </p:nvSpPr>
        <p:spPr/>
        <p:txBody>
          <a:bodyPr/>
          <a:lstStyle/>
          <a:p>
            <a:r>
              <a:rPr lang="en-US" dirty="0"/>
              <a:t>Pretrained document-analysis models</a:t>
            </a:r>
          </a:p>
        </p:txBody>
      </p:sp>
      <p:graphicFrame>
        <p:nvGraphicFramePr>
          <p:cNvPr id="4" name="Content Placeholder 3">
            <a:extLst>
              <a:ext uri="{FF2B5EF4-FFF2-40B4-BE49-F238E27FC236}">
                <a16:creationId xmlns:a16="http://schemas.microsoft.com/office/drawing/2014/main" id="{C50B4FDB-82F8-5CAD-5387-873719F58C4B}"/>
              </a:ext>
            </a:extLst>
          </p:cNvPr>
          <p:cNvGraphicFramePr>
            <a:graphicFrameLocks noGrp="1"/>
          </p:cNvGraphicFramePr>
          <p:nvPr>
            <p:ph sz="quarter" idx="10"/>
            <p:extLst>
              <p:ext uri="{D42A27DB-BD31-4B8C-83A1-F6EECF244321}">
                <p14:modId xmlns:p14="http://schemas.microsoft.com/office/powerpoint/2010/main" val="1973532269"/>
              </p:ext>
            </p:extLst>
          </p:nvPr>
        </p:nvGraphicFramePr>
        <p:xfrm>
          <a:off x="588262" y="1111777"/>
          <a:ext cx="11018520" cy="5442566"/>
        </p:xfrm>
        <a:graphic>
          <a:graphicData uri="http://schemas.openxmlformats.org/drawingml/2006/table">
            <a:tbl>
              <a:tblPr firstRow="1" bandRow="1">
                <a:tableStyleId>{5C22544A-7EE6-4342-B048-85BDC9FD1C3A}</a:tableStyleId>
              </a:tblPr>
              <a:tblGrid>
                <a:gridCol w="2754630">
                  <a:extLst>
                    <a:ext uri="{9D8B030D-6E8A-4147-A177-3AD203B41FA5}">
                      <a16:colId xmlns:a16="http://schemas.microsoft.com/office/drawing/2014/main" val="3102325930"/>
                    </a:ext>
                  </a:extLst>
                </a:gridCol>
                <a:gridCol w="2754630">
                  <a:extLst>
                    <a:ext uri="{9D8B030D-6E8A-4147-A177-3AD203B41FA5}">
                      <a16:colId xmlns:a16="http://schemas.microsoft.com/office/drawing/2014/main" val="696916421"/>
                    </a:ext>
                  </a:extLst>
                </a:gridCol>
                <a:gridCol w="2754630">
                  <a:extLst>
                    <a:ext uri="{9D8B030D-6E8A-4147-A177-3AD203B41FA5}">
                      <a16:colId xmlns:a16="http://schemas.microsoft.com/office/drawing/2014/main" val="1013182539"/>
                    </a:ext>
                  </a:extLst>
                </a:gridCol>
                <a:gridCol w="2754630">
                  <a:extLst>
                    <a:ext uri="{9D8B030D-6E8A-4147-A177-3AD203B41FA5}">
                      <a16:colId xmlns:a16="http://schemas.microsoft.com/office/drawing/2014/main" val="2753503978"/>
                    </a:ext>
                  </a:extLst>
                </a:gridCol>
              </a:tblGrid>
              <a:tr h="328320">
                <a:tc>
                  <a:txBody>
                    <a:bodyPr/>
                    <a:lstStyle/>
                    <a:p>
                      <a:pPr algn="l" fontAlgn="t"/>
                      <a:r>
                        <a:rPr lang="en-US" sz="1600">
                          <a:effectLst/>
                        </a:rPr>
                        <a:t>Document type</a:t>
                      </a:r>
                    </a:p>
                  </a:txBody>
                  <a:tcPr/>
                </a:tc>
                <a:tc>
                  <a:txBody>
                    <a:bodyPr/>
                    <a:lstStyle/>
                    <a:p>
                      <a:pPr algn="l" fontAlgn="t"/>
                      <a:r>
                        <a:rPr lang="en-US" sz="1600">
                          <a:effectLst/>
                        </a:rPr>
                        <a:t>Example</a:t>
                      </a:r>
                    </a:p>
                  </a:txBody>
                  <a:tcPr/>
                </a:tc>
                <a:tc>
                  <a:txBody>
                    <a:bodyPr/>
                    <a:lstStyle/>
                    <a:p>
                      <a:pPr algn="l" fontAlgn="t"/>
                      <a:r>
                        <a:rPr lang="en-US" sz="1600">
                          <a:effectLst/>
                        </a:rPr>
                        <a:t>Data to extract</a:t>
                      </a:r>
                    </a:p>
                  </a:txBody>
                  <a:tcPr/>
                </a:tc>
                <a:tc>
                  <a:txBody>
                    <a:bodyPr/>
                    <a:lstStyle/>
                    <a:p>
                      <a:pPr algn="l" fontAlgn="t"/>
                      <a:r>
                        <a:rPr lang="en-US" sz="1600">
                          <a:effectLst/>
                        </a:rPr>
                        <a:t>Your best solution</a:t>
                      </a:r>
                    </a:p>
                  </a:txBody>
                  <a:tcPr/>
                </a:tc>
                <a:extLst>
                  <a:ext uri="{0D108BD9-81ED-4DB2-BD59-A6C34878D82A}">
                    <a16:rowId xmlns:a16="http://schemas.microsoft.com/office/drawing/2014/main" val="2943278519"/>
                  </a:ext>
                </a:extLst>
              </a:tr>
              <a:tr h="1279626">
                <a:tc>
                  <a:txBody>
                    <a:bodyPr/>
                    <a:lstStyle/>
                    <a:p>
                      <a:pPr algn="l" fontAlgn="t"/>
                      <a:r>
                        <a:rPr lang="en-US" sz="1600" b="1" dirty="0">
                          <a:effectLst/>
                        </a:rPr>
                        <a:t>A generic document</a:t>
                      </a:r>
                      <a:r>
                        <a:rPr lang="en-US" sz="1600" dirty="0">
                          <a:effectLst/>
                        </a:rPr>
                        <a:t>.</a:t>
                      </a:r>
                    </a:p>
                  </a:txBody>
                  <a:tcPr/>
                </a:tc>
                <a:tc>
                  <a:txBody>
                    <a:bodyPr/>
                    <a:lstStyle/>
                    <a:p>
                      <a:pPr algn="l" fontAlgn="t"/>
                      <a:r>
                        <a:rPr lang="en-US" sz="1600" dirty="0">
                          <a:effectLst/>
                        </a:rPr>
                        <a:t>A contract or letter.</a:t>
                      </a:r>
                    </a:p>
                  </a:txBody>
                  <a:tcPr/>
                </a:tc>
                <a:tc>
                  <a:txBody>
                    <a:bodyPr/>
                    <a:lstStyle/>
                    <a:p>
                      <a:pPr algn="l" fontAlgn="t"/>
                      <a:r>
                        <a:rPr lang="en-US" sz="1600">
                          <a:effectLst/>
                        </a:rPr>
                        <a:t>You want to primarily extract written or printed text lines, words, locations, and detected languages.</a:t>
                      </a:r>
                    </a:p>
                  </a:txBody>
                  <a:tcPr/>
                </a:tc>
                <a:tc>
                  <a:txBody>
                    <a:bodyPr/>
                    <a:lstStyle/>
                    <a:p>
                      <a:pPr algn="l" fontAlgn="t"/>
                      <a:r>
                        <a:rPr lang="en-US" sz="1600" b="0" u="none" strike="noStrike">
                          <a:effectLst/>
                          <a:hlinkClick r:id="rId2"/>
                        </a:rPr>
                        <a:t>Read OCR model</a:t>
                      </a:r>
                      <a:endParaRPr lang="en-US" sz="1600" b="0">
                        <a:effectLst/>
                      </a:endParaRPr>
                    </a:p>
                  </a:txBody>
                  <a:tcPr/>
                </a:tc>
                <a:extLst>
                  <a:ext uri="{0D108BD9-81ED-4DB2-BD59-A6C34878D82A}">
                    <a16:rowId xmlns:a16="http://schemas.microsoft.com/office/drawing/2014/main" val="3281985969"/>
                  </a:ext>
                </a:extLst>
              </a:tr>
              <a:tr h="1913830">
                <a:tc>
                  <a:txBody>
                    <a:bodyPr/>
                    <a:lstStyle/>
                    <a:p>
                      <a:pPr algn="l" fontAlgn="t"/>
                      <a:r>
                        <a:rPr lang="en-US" sz="1600" b="1" dirty="0">
                          <a:effectLst/>
                        </a:rPr>
                        <a:t>A document that includes structural information</a:t>
                      </a:r>
                      <a:r>
                        <a:rPr lang="en-US" sz="1600" dirty="0">
                          <a:effectLst/>
                        </a:rPr>
                        <a:t>.</a:t>
                      </a:r>
                    </a:p>
                  </a:txBody>
                  <a:tcPr/>
                </a:tc>
                <a:tc>
                  <a:txBody>
                    <a:bodyPr/>
                    <a:lstStyle/>
                    <a:p>
                      <a:pPr algn="l" fontAlgn="t"/>
                      <a:r>
                        <a:rPr lang="en-US" sz="1600">
                          <a:effectLst/>
                        </a:rPr>
                        <a:t>A report or study.</a:t>
                      </a:r>
                    </a:p>
                  </a:txBody>
                  <a:tcPr/>
                </a:tc>
                <a:tc>
                  <a:txBody>
                    <a:bodyPr/>
                    <a:lstStyle/>
                    <a:p>
                      <a:pPr algn="l" fontAlgn="t"/>
                      <a:r>
                        <a:rPr lang="en-US" sz="1600" dirty="0">
                          <a:effectLst/>
                        </a:rPr>
                        <a:t>In addition to written or printed text, you need to extract structural information like tables, selection marks, paragraphs, titles, headings, and subheadings.</a:t>
                      </a:r>
                    </a:p>
                  </a:txBody>
                  <a:tcPr/>
                </a:tc>
                <a:tc>
                  <a:txBody>
                    <a:bodyPr/>
                    <a:lstStyle/>
                    <a:p>
                      <a:pPr algn="l" fontAlgn="t"/>
                      <a:r>
                        <a:rPr lang="en-US" sz="1600" b="0" u="none" strike="noStrike" dirty="0">
                          <a:effectLst/>
                          <a:hlinkClick r:id="rId3"/>
                        </a:rPr>
                        <a:t>Layout analysis model</a:t>
                      </a:r>
                      <a:endParaRPr lang="en-US" sz="1600" b="0" dirty="0">
                        <a:effectLst/>
                      </a:endParaRPr>
                    </a:p>
                  </a:txBody>
                  <a:tcPr/>
                </a:tc>
                <a:extLst>
                  <a:ext uri="{0D108BD9-81ED-4DB2-BD59-A6C34878D82A}">
                    <a16:rowId xmlns:a16="http://schemas.microsoft.com/office/drawing/2014/main" val="2995445413"/>
                  </a:ext>
                </a:extLst>
              </a:tr>
              <a:tr h="1913830">
                <a:tc>
                  <a:txBody>
                    <a:bodyPr/>
                    <a:lstStyle/>
                    <a:p>
                      <a:pPr algn="l" fontAlgn="t"/>
                      <a:r>
                        <a:rPr lang="en-US" sz="1600" b="1">
                          <a:effectLst/>
                        </a:rPr>
                        <a:t>A structured or semi-structured document that includes content formatted as fields (keys) and values</a:t>
                      </a:r>
                      <a:r>
                        <a:rPr lang="en-US" sz="1600">
                          <a:effectLst/>
                        </a:rPr>
                        <a:t>.</a:t>
                      </a:r>
                    </a:p>
                  </a:txBody>
                  <a:tcPr/>
                </a:tc>
                <a:tc>
                  <a:txBody>
                    <a:bodyPr/>
                    <a:lstStyle/>
                    <a:p>
                      <a:pPr algn="l" fontAlgn="t"/>
                      <a:r>
                        <a:rPr lang="en-US" sz="1600" dirty="0">
                          <a:effectLst/>
                        </a:rPr>
                        <a:t>A form or document that is a standardized format commonly used in your business or industry like a credit application or survey.</a:t>
                      </a:r>
                    </a:p>
                  </a:txBody>
                  <a:tcPr/>
                </a:tc>
                <a:tc>
                  <a:txBody>
                    <a:bodyPr/>
                    <a:lstStyle/>
                    <a:p>
                      <a:pPr algn="l" fontAlgn="t"/>
                      <a:r>
                        <a:rPr lang="en-US" sz="1600">
                          <a:effectLst/>
                        </a:rPr>
                        <a:t>You want to extract fields and values including ones not covered by the scenario-specific prebuilt models </a:t>
                      </a:r>
                      <a:r>
                        <a:rPr lang="en-US" sz="1600" b="1">
                          <a:effectLst/>
                        </a:rPr>
                        <a:t>without having to train a custom model</a:t>
                      </a:r>
                      <a:r>
                        <a:rPr lang="en-US" sz="1600">
                          <a:effectLst/>
                        </a:rPr>
                        <a:t>.</a:t>
                      </a:r>
                    </a:p>
                  </a:txBody>
                  <a:tcPr/>
                </a:tc>
                <a:tc>
                  <a:txBody>
                    <a:bodyPr/>
                    <a:lstStyle/>
                    <a:p>
                      <a:pPr algn="l" fontAlgn="t"/>
                      <a:r>
                        <a:rPr lang="en-US" sz="1600" u="none" strike="noStrike" dirty="0">
                          <a:effectLst/>
                          <a:hlinkClick r:id="rId3"/>
                        </a:rPr>
                        <a:t>**Layout analysis model with the optional query string parameter features=</a:t>
                      </a:r>
                      <a:r>
                        <a:rPr lang="en-US" sz="1600" u="none" strike="noStrike" dirty="0" err="1">
                          <a:effectLst/>
                          <a:hlinkClick r:id="rId3"/>
                        </a:rPr>
                        <a:t>keyValuePairs</a:t>
                      </a:r>
                      <a:r>
                        <a:rPr lang="en-US" sz="1600" u="none" strike="noStrike" dirty="0">
                          <a:effectLst/>
                          <a:hlinkClick r:id="rId3"/>
                        </a:rPr>
                        <a:t> enabled **</a:t>
                      </a:r>
                      <a:endParaRPr lang="en-US" sz="1600" dirty="0">
                        <a:effectLst/>
                      </a:endParaRPr>
                    </a:p>
                  </a:txBody>
                  <a:tcPr/>
                </a:tc>
                <a:extLst>
                  <a:ext uri="{0D108BD9-81ED-4DB2-BD59-A6C34878D82A}">
                    <a16:rowId xmlns:a16="http://schemas.microsoft.com/office/drawing/2014/main" val="1317177649"/>
                  </a:ext>
                </a:extLst>
              </a:tr>
            </a:tbl>
          </a:graphicData>
        </a:graphic>
      </p:graphicFrame>
    </p:spTree>
    <p:extLst>
      <p:ext uri="{BB962C8B-B14F-4D97-AF65-F5344CB8AC3E}">
        <p14:creationId xmlns:p14="http://schemas.microsoft.com/office/powerpoint/2010/main" val="4431136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AD63-A481-6042-FFE6-7BB9169785E9}"/>
              </a:ext>
            </a:extLst>
          </p:cNvPr>
          <p:cNvSpPr>
            <a:spLocks noGrp="1"/>
          </p:cNvSpPr>
          <p:nvPr>
            <p:ph type="title"/>
          </p:nvPr>
        </p:nvSpPr>
        <p:spPr>
          <a:xfrm>
            <a:off x="588263" y="457200"/>
            <a:ext cx="11018520" cy="553998"/>
          </a:xfrm>
        </p:spPr>
        <p:txBody>
          <a:bodyPr wrap="square" anchor="t">
            <a:normAutofit/>
          </a:bodyPr>
          <a:lstStyle/>
          <a:p>
            <a:r>
              <a:rPr lang="en-US" dirty="0"/>
              <a:t>Layout Model</a:t>
            </a:r>
          </a:p>
        </p:txBody>
      </p:sp>
      <p:sp>
        <p:nvSpPr>
          <p:cNvPr id="7" name="Content Placeholder 6">
            <a:extLst>
              <a:ext uri="{FF2B5EF4-FFF2-40B4-BE49-F238E27FC236}">
                <a16:creationId xmlns:a16="http://schemas.microsoft.com/office/drawing/2014/main" id="{693D602B-0C2D-CB87-C886-E0C57643455A}"/>
              </a:ext>
            </a:extLst>
          </p:cNvPr>
          <p:cNvSpPr>
            <a:spLocks noGrp="1"/>
          </p:cNvSpPr>
          <p:nvPr>
            <p:ph sz="quarter" idx="12"/>
          </p:nvPr>
        </p:nvSpPr>
        <p:spPr>
          <a:xfrm>
            <a:off x="584200" y="1435100"/>
            <a:ext cx="5211763" cy="4833938"/>
          </a:xfrm>
        </p:spPr>
        <p:txBody>
          <a:bodyPr wrap="square">
            <a:normAutofit/>
          </a:bodyPr>
          <a:lstStyle/>
          <a:p>
            <a:r>
              <a:rPr lang="en-US" dirty="0"/>
              <a:t>Extract text and their locations</a:t>
            </a:r>
          </a:p>
          <a:p>
            <a:r>
              <a:rPr lang="en-US" dirty="0"/>
              <a:t>Extract structural elements like tables and selection marks</a:t>
            </a:r>
          </a:p>
          <a:p>
            <a:r>
              <a:rPr lang="en-US" dirty="0"/>
              <a:t>Extracts print and handwritten text for the full list of supported languages</a:t>
            </a:r>
          </a:p>
          <a:p>
            <a:r>
              <a:rPr lang="en-US" dirty="0"/>
              <a:t>More structural elements like titles, headers, footers, paragraphs, etc.</a:t>
            </a:r>
          </a:p>
        </p:txBody>
      </p:sp>
      <p:pic>
        <p:nvPicPr>
          <p:cNvPr id="6" name="Picture 5" descr="A screenshot of a page&#10;&#10;Description automatically generated">
            <a:extLst>
              <a:ext uri="{FF2B5EF4-FFF2-40B4-BE49-F238E27FC236}">
                <a16:creationId xmlns:a16="http://schemas.microsoft.com/office/drawing/2014/main" id="{EA341B7E-F75C-B0F7-8EB3-4CE8DBDD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549" y="673814"/>
            <a:ext cx="5814199" cy="5726986"/>
          </a:xfrm>
          <a:prstGeom prst="rect">
            <a:avLst/>
          </a:prstGeom>
          <a:noFill/>
        </p:spPr>
      </p:pic>
      <p:sp>
        <p:nvSpPr>
          <p:cNvPr id="4" name="AutoShape 4" descr="Illustration of document layout example.">
            <a:extLst>
              <a:ext uri="{FF2B5EF4-FFF2-40B4-BE49-F238E27FC236}">
                <a16:creationId xmlns:a16="http://schemas.microsoft.com/office/drawing/2014/main" id="{25F26E62-6DCF-FF58-C256-CC2C1789CE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3944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C1618EF4-6300-2F52-66FB-0608FD913506}"/>
              </a:ext>
            </a:extLst>
          </p:cNvPr>
          <p:cNvSpPr txBox="1"/>
          <p:nvPr/>
        </p:nvSpPr>
        <p:spPr>
          <a:xfrm>
            <a:off x="397422" y="5566798"/>
            <a:ext cx="1139715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Layout model extracts text, tables, selection marks, and structure information from documents (PDF, TIFF) and images (JPG, PNG, BMP).</a:t>
            </a:r>
            <a:endParaRPr kumimoji="0" lang="en-CA" sz="1800" b="0" i="0" u="none" strike="noStrike" kern="1200" cap="none" spc="0" normalizeH="0" baseline="0" noProof="0" dirty="0">
              <a:ln>
                <a:noFill/>
              </a:ln>
              <a:effectLst/>
              <a:uLnTx/>
              <a:uFillTx/>
              <a:latin typeface="Segoe UI"/>
              <a:ea typeface="+mn-ea"/>
              <a:cs typeface="+mn-cs"/>
            </a:endParaRPr>
          </a:p>
        </p:txBody>
      </p:sp>
      <p:pic>
        <p:nvPicPr>
          <p:cNvPr id="17" name="Picture 16">
            <a:extLst>
              <a:ext uri="{FF2B5EF4-FFF2-40B4-BE49-F238E27FC236}">
                <a16:creationId xmlns:a16="http://schemas.microsoft.com/office/drawing/2014/main" id="{62343120-828B-B675-69AD-1B0BB7A91FC0}"/>
              </a:ext>
            </a:extLst>
          </p:cNvPr>
          <p:cNvPicPr>
            <a:picLocks noChangeAspect="1"/>
          </p:cNvPicPr>
          <p:nvPr/>
        </p:nvPicPr>
        <p:blipFill>
          <a:blip r:embed="rId3"/>
          <a:stretch>
            <a:fillRect/>
          </a:stretch>
        </p:blipFill>
        <p:spPr>
          <a:xfrm>
            <a:off x="4787284" y="1278584"/>
            <a:ext cx="3136275" cy="3826113"/>
          </a:xfrm>
          <a:prstGeom prst="rect">
            <a:avLst/>
          </a:prstGeom>
        </p:spPr>
      </p:pic>
      <p:pic>
        <p:nvPicPr>
          <p:cNvPr id="4" name="Picture 3">
            <a:extLst>
              <a:ext uri="{FF2B5EF4-FFF2-40B4-BE49-F238E27FC236}">
                <a16:creationId xmlns:a16="http://schemas.microsoft.com/office/drawing/2014/main" id="{56F45C84-2D62-4B7B-0677-94331117A67F}"/>
              </a:ext>
            </a:extLst>
          </p:cNvPr>
          <p:cNvPicPr>
            <a:picLocks noChangeAspect="1"/>
          </p:cNvPicPr>
          <p:nvPr/>
        </p:nvPicPr>
        <p:blipFill>
          <a:blip r:embed="rId4"/>
          <a:stretch>
            <a:fillRect/>
          </a:stretch>
        </p:blipFill>
        <p:spPr>
          <a:xfrm>
            <a:off x="568765" y="3373244"/>
            <a:ext cx="3759528" cy="1566264"/>
          </a:xfrm>
          <a:prstGeom prst="rect">
            <a:avLst/>
          </a:prstGeom>
        </p:spPr>
      </p:pic>
      <p:pic>
        <p:nvPicPr>
          <p:cNvPr id="6" name="Picture 5">
            <a:extLst>
              <a:ext uri="{FF2B5EF4-FFF2-40B4-BE49-F238E27FC236}">
                <a16:creationId xmlns:a16="http://schemas.microsoft.com/office/drawing/2014/main" id="{920C122A-756E-8329-8FD9-90B4704B89F7}"/>
              </a:ext>
            </a:extLst>
          </p:cNvPr>
          <p:cNvPicPr>
            <a:picLocks noChangeAspect="1"/>
          </p:cNvPicPr>
          <p:nvPr/>
        </p:nvPicPr>
        <p:blipFill>
          <a:blip r:embed="rId5"/>
          <a:stretch>
            <a:fillRect/>
          </a:stretch>
        </p:blipFill>
        <p:spPr>
          <a:xfrm>
            <a:off x="8293178" y="1291202"/>
            <a:ext cx="2652041" cy="3813495"/>
          </a:xfrm>
          <a:prstGeom prst="rect">
            <a:avLst/>
          </a:prstGeom>
        </p:spPr>
      </p:pic>
      <p:cxnSp>
        <p:nvCxnSpPr>
          <p:cNvPr id="9" name="Straight Arrow Connector 8">
            <a:extLst>
              <a:ext uri="{FF2B5EF4-FFF2-40B4-BE49-F238E27FC236}">
                <a16:creationId xmlns:a16="http://schemas.microsoft.com/office/drawing/2014/main" id="{431A9AD3-162C-4480-EBAF-8292D405BA50}"/>
              </a:ext>
            </a:extLst>
          </p:cNvPr>
          <p:cNvCxnSpPr>
            <a:cxnSpLocks/>
          </p:cNvCxnSpPr>
          <p:nvPr/>
        </p:nvCxnSpPr>
        <p:spPr>
          <a:xfrm flipH="1">
            <a:off x="4328293" y="4279604"/>
            <a:ext cx="458991" cy="0"/>
          </a:xfrm>
          <a:prstGeom prst="straightConnector1">
            <a:avLst/>
          </a:prstGeom>
          <a:ln>
            <a:solidFill>
              <a:srgbClr val="9BF00B"/>
            </a:solidFill>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EA8434-A22B-FF58-2AB9-4EF0A40BC9CE}"/>
              </a:ext>
            </a:extLst>
          </p:cNvPr>
          <p:cNvCxnSpPr>
            <a:cxnSpLocks/>
          </p:cNvCxnSpPr>
          <p:nvPr/>
        </p:nvCxnSpPr>
        <p:spPr>
          <a:xfrm>
            <a:off x="7372495" y="3023190"/>
            <a:ext cx="807961" cy="0"/>
          </a:xfrm>
          <a:prstGeom prst="straightConnector1">
            <a:avLst/>
          </a:prstGeom>
          <a:ln>
            <a:solidFill>
              <a:srgbClr val="9BF00B"/>
            </a:solidFill>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5A30745-D8BC-4C8B-D0A0-165230185198}"/>
              </a:ext>
            </a:extLst>
          </p:cNvPr>
          <p:cNvSpPr>
            <a:spLocks noGrp="1"/>
          </p:cNvSpPr>
          <p:nvPr>
            <p:ph type="title"/>
          </p:nvPr>
        </p:nvSpPr>
        <p:spPr/>
        <p:txBody>
          <a:bodyPr/>
          <a:lstStyle/>
          <a:p>
            <a:r>
              <a:rPr lang="en-US" dirty="0"/>
              <a:t>Layout Model</a:t>
            </a:r>
          </a:p>
        </p:txBody>
      </p:sp>
    </p:spTree>
    <p:extLst>
      <p:ext uri="{BB962C8B-B14F-4D97-AF65-F5344CB8AC3E}">
        <p14:creationId xmlns:p14="http://schemas.microsoft.com/office/powerpoint/2010/main" val="3273977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60B2-E605-4F12-A799-8AEFF6AEF5C7}"/>
              </a:ext>
            </a:extLst>
          </p:cNvPr>
          <p:cNvSpPr>
            <a:spLocks noGrp="1"/>
          </p:cNvSpPr>
          <p:nvPr>
            <p:ph type="title"/>
          </p:nvPr>
        </p:nvSpPr>
        <p:spPr/>
        <p:txBody>
          <a:bodyPr/>
          <a:lstStyle/>
          <a:p>
            <a:r>
              <a:rPr lang="en-US" dirty="0">
                <a:solidFill>
                  <a:schemeClr val="tx1"/>
                </a:solidFill>
              </a:rPr>
              <a:t>Field and Key Value pairs</a:t>
            </a:r>
          </a:p>
        </p:txBody>
      </p:sp>
      <p:cxnSp>
        <p:nvCxnSpPr>
          <p:cNvPr id="13" name="Straight Arrow Connector 12">
            <a:extLst>
              <a:ext uri="{FF2B5EF4-FFF2-40B4-BE49-F238E27FC236}">
                <a16:creationId xmlns:a16="http://schemas.microsoft.com/office/drawing/2014/main" id="{879B4E4C-7FED-4449-1EC3-F2F8FFD4B94A}"/>
              </a:ext>
            </a:extLst>
          </p:cNvPr>
          <p:cNvCxnSpPr/>
          <p:nvPr/>
        </p:nvCxnSpPr>
        <p:spPr>
          <a:xfrm>
            <a:off x="4988280" y="3791312"/>
            <a:ext cx="185006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36446FF-085C-A0B2-A43D-FE0A52AEBA98}"/>
              </a:ext>
            </a:extLst>
          </p:cNvPr>
          <p:cNvPicPr>
            <a:picLocks noChangeAspect="1"/>
          </p:cNvPicPr>
          <p:nvPr/>
        </p:nvPicPr>
        <p:blipFill>
          <a:blip r:embed="rId3"/>
          <a:stretch>
            <a:fillRect/>
          </a:stretch>
        </p:blipFill>
        <p:spPr>
          <a:xfrm>
            <a:off x="987351" y="1254421"/>
            <a:ext cx="3741483" cy="5233021"/>
          </a:xfrm>
          <a:prstGeom prst="rect">
            <a:avLst/>
          </a:prstGeom>
        </p:spPr>
      </p:pic>
      <p:pic>
        <p:nvPicPr>
          <p:cNvPr id="9" name="Picture 8">
            <a:extLst>
              <a:ext uri="{FF2B5EF4-FFF2-40B4-BE49-F238E27FC236}">
                <a16:creationId xmlns:a16="http://schemas.microsoft.com/office/drawing/2014/main" id="{C6ECC1BB-6B45-89CF-2760-6ABE4FDF58A6}"/>
              </a:ext>
            </a:extLst>
          </p:cNvPr>
          <p:cNvPicPr>
            <a:picLocks noChangeAspect="1"/>
          </p:cNvPicPr>
          <p:nvPr/>
        </p:nvPicPr>
        <p:blipFill>
          <a:blip r:embed="rId4"/>
          <a:stretch>
            <a:fillRect/>
          </a:stretch>
        </p:blipFill>
        <p:spPr>
          <a:xfrm>
            <a:off x="7153209" y="1335549"/>
            <a:ext cx="2806754" cy="5070764"/>
          </a:xfrm>
          <a:prstGeom prst="rect">
            <a:avLst/>
          </a:prstGeom>
        </p:spPr>
      </p:pic>
    </p:spTree>
    <p:extLst>
      <p:ext uri="{BB962C8B-B14F-4D97-AF65-F5344CB8AC3E}">
        <p14:creationId xmlns:p14="http://schemas.microsoft.com/office/powerpoint/2010/main" val="2580431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2E9E-7F0C-7F7D-60D6-50EB6D393F30}"/>
              </a:ext>
            </a:extLst>
          </p:cNvPr>
          <p:cNvSpPr>
            <a:spLocks noGrp="1"/>
          </p:cNvSpPr>
          <p:nvPr>
            <p:ph type="title"/>
          </p:nvPr>
        </p:nvSpPr>
        <p:spPr>
          <a:xfrm>
            <a:off x="586740" y="152526"/>
            <a:ext cx="11018520" cy="553998"/>
          </a:xfrm>
        </p:spPr>
        <p:txBody>
          <a:bodyPr/>
          <a:lstStyle/>
          <a:p>
            <a:pPr algn="ctr"/>
            <a:r>
              <a:rPr lang="en-US" dirty="0"/>
              <a:t>Latest update</a:t>
            </a:r>
          </a:p>
        </p:txBody>
      </p:sp>
      <p:pic>
        <p:nvPicPr>
          <p:cNvPr id="4" name="Picture 3">
            <a:extLst>
              <a:ext uri="{FF2B5EF4-FFF2-40B4-BE49-F238E27FC236}">
                <a16:creationId xmlns:a16="http://schemas.microsoft.com/office/drawing/2014/main" id="{877F7F64-1FD1-5A02-8F03-9DB43BF44672}"/>
              </a:ext>
            </a:extLst>
          </p:cNvPr>
          <p:cNvPicPr>
            <a:picLocks noChangeAspect="1"/>
          </p:cNvPicPr>
          <p:nvPr/>
        </p:nvPicPr>
        <p:blipFill>
          <a:blip r:embed="rId2"/>
          <a:stretch>
            <a:fillRect/>
          </a:stretch>
        </p:blipFill>
        <p:spPr>
          <a:xfrm>
            <a:off x="200271" y="1118498"/>
            <a:ext cx="4115117" cy="5394960"/>
          </a:xfrm>
          <a:prstGeom prst="rect">
            <a:avLst/>
          </a:prstGeom>
        </p:spPr>
      </p:pic>
      <p:pic>
        <p:nvPicPr>
          <p:cNvPr id="5" name="Picture 4">
            <a:extLst>
              <a:ext uri="{FF2B5EF4-FFF2-40B4-BE49-F238E27FC236}">
                <a16:creationId xmlns:a16="http://schemas.microsoft.com/office/drawing/2014/main" id="{08488E45-5557-3EFD-17D5-3B656A22F325}"/>
              </a:ext>
            </a:extLst>
          </p:cNvPr>
          <p:cNvPicPr>
            <a:picLocks noChangeAspect="1"/>
          </p:cNvPicPr>
          <p:nvPr/>
        </p:nvPicPr>
        <p:blipFill>
          <a:blip r:embed="rId3"/>
          <a:stretch>
            <a:fillRect/>
          </a:stretch>
        </p:blipFill>
        <p:spPr>
          <a:xfrm>
            <a:off x="4425235" y="1118498"/>
            <a:ext cx="3845695" cy="5394959"/>
          </a:xfrm>
          <a:prstGeom prst="rect">
            <a:avLst/>
          </a:prstGeom>
        </p:spPr>
      </p:pic>
      <p:pic>
        <p:nvPicPr>
          <p:cNvPr id="6" name="Picture 5">
            <a:extLst>
              <a:ext uri="{FF2B5EF4-FFF2-40B4-BE49-F238E27FC236}">
                <a16:creationId xmlns:a16="http://schemas.microsoft.com/office/drawing/2014/main" id="{1FB384DB-662E-CB38-8E75-EA579D6F0DF5}"/>
              </a:ext>
            </a:extLst>
          </p:cNvPr>
          <p:cNvPicPr>
            <a:picLocks noChangeAspect="1"/>
          </p:cNvPicPr>
          <p:nvPr/>
        </p:nvPicPr>
        <p:blipFill>
          <a:blip r:embed="rId4"/>
          <a:stretch>
            <a:fillRect/>
          </a:stretch>
        </p:blipFill>
        <p:spPr>
          <a:xfrm>
            <a:off x="8380777" y="1118498"/>
            <a:ext cx="3609576" cy="5394959"/>
          </a:xfrm>
          <a:prstGeom prst="rect">
            <a:avLst/>
          </a:prstGeom>
        </p:spPr>
      </p:pic>
      <p:sp>
        <p:nvSpPr>
          <p:cNvPr id="7" name="Rectangle 6">
            <a:extLst>
              <a:ext uri="{FF2B5EF4-FFF2-40B4-BE49-F238E27FC236}">
                <a16:creationId xmlns:a16="http://schemas.microsoft.com/office/drawing/2014/main" id="{60D985C6-7B87-EC39-907A-356FD9AF8A31}"/>
              </a:ext>
            </a:extLst>
          </p:cNvPr>
          <p:cNvSpPr/>
          <p:nvPr/>
        </p:nvSpPr>
        <p:spPr>
          <a:xfrm>
            <a:off x="3059723" y="848548"/>
            <a:ext cx="1744394" cy="5399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F</a:t>
            </a:r>
            <a:r>
              <a:rPr kumimoji="0" lang="en-US" altLang="zh-CN" sz="1800" b="0" i="0" u="none" strike="noStrike" kern="1200" cap="none" spc="0" normalizeH="0" baseline="0" noProof="0">
                <a:ln>
                  <a:noFill/>
                </a:ln>
                <a:solidFill>
                  <a:srgbClr val="FFFFFF"/>
                </a:solidFill>
                <a:effectLst/>
                <a:uLnTx/>
                <a:uFillTx/>
                <a:latin typeface="Aptos" panose="02110004020202020204"/>
                <a:ea typeface="等线" panose="02010600030101010101" pitchFamily="2" charset="-122"/>
                <a:cs typeface="+mn-cs"/>
              </a:rPr>
              <a:t>igures</a:t>
            </a: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cxnSp>
        <p:nvCxnSpPr>
          <p:cNvPr id="8" name="Straight Arrow Connector 7">
            <a:extLst>
              <a:ext uri="{FF2B5EF4-FFF2-40B4-BE49-F238E27FC236}">
                <a16:creationId xmlns:a16="http://schemas.microsoft.com/office/drawing/2014/main" id="{B0FA0A20-90AD-5112-CED1-BE7B6219ED73}"/>
              </a:ext>
            </a:extLst>
          </p:cNvPr>
          <p:cNvCxnSpPr/>
          <p:nvPr/>
        </p:nvCxnSpPr>
        <p:spPr>
          <a:xfrm flipH="1">
            <a:off x="2525151" y="1266092"/>
            <a:ext cx="471267" cy="33059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01E42AC8-5F0C-42D7-73B8-13493D348806}"/>
              </a:ext>
            </a:extLst>
          </p:cNvPr>
          <p:cNvCxnSpPr>
            <a:cxnSpLocks/>
          </p:cNvCxnSpPr>
          <p:nvPr/>
        </p:nvCxnSpPr>
        <p:spPr>
          <a:xfrm>
            <a:off x="4867422" y="1266092"/>
            <a:ext cx="949569" cy="253219"/>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0" name="Rectangle 9">
            <a:extLst>
              <a:ext uri="{FF2B5EF4-FFF2-40B4-BE49-F238E27FC236}">
                <a16:creationId xmlns:a16="http://schemas.microsoft.com/office/drawing/2014/main" id="{D5872EEF-6344-6651-D4EF-F3B8C20A8853}"/>
              </a:ext>
            </a:extLst>
          </p:cNvPr>
          <p:cNvSpPr/>
          <p:nvPr/>
        </p:nvSpPr>
        <p:spPr>
          <a:xfrm>
            <a:off x="4097251" y="3969390"/>
            <a:ext cx="4501662" cy="539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ptos" panose="02110004020202020204"/>
                <a:ea typeface="+mn-ea"/>
                <a:cs typeface="+mn-cs"/>
              </a:rPr>
              <a:t>H</a:t>
            </a:r>
            <a:r>
              <a:rPr kumimoji="0" lang="en-US" altLang="zh-CN" sz="1800" b="0" i="0" u="none" strike="noStrike" kern="1200" cap="none" spc="0" normalizeH="0" baseline="0" noProof="0">
                <a:ln>
                  <a:noFill/>
                </a:ln>
                <a:solidFill>
                  <a:srgbClr val="FFFFFF"/>
                </a:solidFill>
                <a:effectLst/>
                <a:uLnTx/>
                <a:uFillTx/>
                <a:latin typeface="Aptos" panose="02110004020202020204"/>
                <a:ea typeface="等线" panose="02010600030101010101" pitchFamily="2" charset="-122"/>
                <a:cs typeface="+mn-cs"/>
              </a:rPr>
              <a:t>ierarchical Document Structure Analysis</a:t>
            </a: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F0B8606C-42E2-C202-1160-F13AE4E09C18}"/>
              </a:ext>
            </a:extLst>
          </p:cNvPr>
          <p:cNvSpPr txBox="1"/>
          <p:nvPr/>
        </p:nvSpPr>
        <p:spPr>
          <a:xfrm>
            <a:off x="121227" y="6513457"/>
            <a:ext cx="10858500" cy="276999"/>
          </a:xfrm>
          <a:prstGeom prst="rect">
            <a:avLst/>
          </a:prstGeom>
          <a:noFill/>
        </p:spPr>
        <p:txBody>
          <a:bodyPr wrap="square">
            <a:spAutoFit/>
          </a:bodyPr>
          <a:lstStyle/>
          <a:p>
            <a:r>
              <a:rPr lang="en-US" sz="1200" dirty="0">
                <a:hlinkClick r:id="rId5"/>
              </a:rPr>
              <a:t>Document layout analysis - Document Intelligence (formerly Form Recognizer) - Azure AI services | Microsoft Learn</a:t>
            </a:r>
            <a:endParaRPr lang="en-US" sz="1200" dirty="0"/>
          </a:p>
        </p:txBody>
      </p:sp>
    </p:spTree>
    <p:extLst>
      <p:ext uri="{BB962C8B-B14F-4D97-AF65-F5344CB8AC3E}">
        <p14:creationId xmlns:p14="http://schemas.microsoft.com/office/powerpoint/2010/main" val="3974388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423B-DBC4-9DFC-4A2C-ACE881F25C77}"/>
              </a:ext>
            </a:extLst>
          </p:cNvPr>
          <p:cNvSpPr>
            <a:spLocks noGrp="1"/>
          </p:cNvSpPr>
          <p:nvPr>
            <p:ph type="title"/>
          </p:nvPr>
        </p:nvSpPr>
        <p:spPr/>
        <p:txBody>
          <a:bodyPr/>
          <a:lstStyle/>
          <a:p>
            <a:r>
              <a:rPr lang="en-US" dirty="0"/>
              <a:t>Add-on Capabilities</a:t>
            </a:r>
          </a:p>
        </p:txBody>
      </p:sp>
      <p:sp>
        <p:nvSpPr>
          <p:cNvPr id="6" name="Rectangle 3">
            <a:extLst>
              <a:ext uri="{FF2B5EF4-FFF2-40B4-BE49-F238E27FC236}">
                <a16:creationId xmlns:a16="http://schemas.microsoft.com/office/drawing/2014/main" id="{36A2E5A6-1E40-F604-6C13-474D5DF9F41A}"/>
              </a:ext>
            </a:extLst>
          </p:cNvPr>
          <p:cNvSpPr>
            <a:spLocks noGrp="1" noChangeArrowheads="1"/>
          </p:cNvSpPr>
          <p:nvPr>
            <p:ph sz="quarter" idx="10"/>
          </p:nvPr>
        </p:nvSpPr>
        <p:spPr bwMode="auto">
          <a:xfrm>
            <a:off x="588263" y="1103843"/>
            <a:ext cx="10765528" cy="53488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4723" tIns="73002" rIns="0" bIns="7300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buSzTx/>
            </a:pP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Available for </a:t>
            </a:r>
            <a:r>
              <a:rPr kumimoji="0" lang="en-US" altLang="en-US" sz="2200" b="0" i="0" u="none" strike="noStrike" cap="none" normalizeH="0" baseline="0" dirty="0">
                <a:ln>
                  <a:noFill/>
                </a:ln>
                <a:solidFill>
                  <a:srgbClr val="161616"/>
                </a:solidFill>
                <a:effectLst/>
                <a:latin typeface="Arial Unicode MS"/>
                <a:ea typeface="SFMono-Regular"/>
                <a:cs typeface="Segoe UI" panose="020B0502040204020203" pitchFamily="34" charset="0"/>
              </a:rPr>
              <a:t>2023-07-31 (GA)</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and later releases:</a:t>
            </a:r>
            <a:endParaRPr lang="en-US" altLang="en-US" sz="2200" dirty="0"/>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2"/>
              </a:rPr>
              <a:t>ocrHighResolution</a:t>
            </a:r>
            <a:b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b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r>
              <a:rPr kumimoji="0" lang="en-US" altLang="en-US" u="none" strike="noStrike" cap="none" normalizeH="0" baseline="0" dirty="0">
                <a:ln>
                  <a:noFill/>
                </a:ln>
                <a:solidFill>
                  <a:srgbClr val="161616"/>
                </a:solidFill>
                <a:latin typeface="Segoe UI" panose="020B0502040204020203" pitchFamily="34" charset="0"/>
                <a:cs typeface="Segoe UI" panose="020B0502040204020203" pitchFamily="34" charset="0"/>
              </a:rPr>
              <a:t>R</a:t>
            </a:r>
            <a:r>
              <a:rPr lang="en-US" b="0" i="0" dirty="0">
                <a:solidFill>
                  <a:srgbClr val="161616"/>
                </a:solidFill>
                <a:effectLst/>
                <a:latin typeface="Segoe UI" panose="020B0502040204020203" pitchFamily="34" charset="0"/>
              </a:rPr>
              <a:t>ecognizing small text from large-size documents, like engineering drawings, 	improves quality of content extraction from A1/A2/A3 documents by enabling this 	add-on capability</a:t>
            </a:r>
            <a:endParaRPr lang="en-US" sz="2200" dirty="0">
              <a:solidFill>
                <a:srgbClr val="161616"/>
              </a:solidFill>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3"/>
              </a:rPr>
              <a:t>formulas</a:t>
            </a:r>
            <a:endParaRPr kumimoji="0" lang="en-US" altLang="en-US" sz="3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228600" lvl="1" indent="0" defTabSz="914400">
              <a:buSzTx/>
              <a:buNone/>
            </a:pPr>
            <a:r>
              <a:rPr lang="en-US" altLang="en-US" sz="2200" dirty="0">
                <a:solidFill>
                  <a:srgbClr val="161616"/>
                </a:solidFill>
                <a:latin typeface="Segoe UI" panose="020B0502040204020203" pitchFamily="34" charset="0"/>
                <a:cs typeface="Segoe UI" panose="020B0502040204020203" pitchFamily="34" charset="0"/>
              </a:rPr>
              <a:t>	Extracts all identified formulas , such as mathematical equations, </a:t>
            </a:r>
            <a:r>
              <a:rPr lang="en-US" b="0" i="0" dirty="0">
                <a:solidFill>
                  <a:srgbClr val="161616"/>
                </a:solidFill>
                <a:effectLst/>
                <a:latin typeface="Segoe UI" panose="020B0502040204020203" pitchFamily="34" charset="0"/>
              </a:rPr>
              <a:t>in LaTeX 	representation </a:t>
            </a:r>
            <a:r>
              <a:rPr lang="en-US" altLang="en-US" sz="2200" dirty="0">
                <a:solidFill>
                  <a:srgbClr val="161616"/>
                </a:solidFill>
                <a:latin typeface="Segoe UI" panose="020B0502040204020203" pitchFamily="34" charset="0"/>
                <a:cs typeface="Segoe UI" panose="020B0502040204020203" pitchFamily="34" charset="0"/>
              </a:rPr>
              <a:t>in the </a:t>
            </a:r>
            <a:r>
              <a:rPr lang="en-US" altLang="en-US" sz="2200" i="1" dirty="0">
                <a:solidFill>
                  <a:srgbClr val="161616"/>
                </a:solidFill>
                <a:latin typeface="Segoe UI" panose="020B0502040204020203" pitchFamily="34" charset="0"/>
                <a:cs typeface="Segoe UI" panose="020B0502040204020203" pitchFamily="34" charset="0"/>
              </a:rPr>
              <a:t>formulas</a:t>
            </a:r>
            <a:r>
              <a:rPr lang="en-US" altLang="en-US" sz="2200" dirty="0">
                <a:solidFill>
                  <a:srgbClr val="161616"/>
                </a:solidFill>
                <a:latin typeface="Segoe UI" panose="020B0502040204020203" pitchFamily="34" charset="0"/>
                <a:cs typeface="Segoe UI" panose="020B0502040204020203" pitchFamily="34" charset="0"/>
              </a:rPr>
              <a:t> collection as a top level object under </a:t>
            </a:r>
            <a:r>
              <a:rPr lang="en-US" altLang="en-US" sz="2200" i="1" dirty="0">
                <a:solidFill>
                  <a:srgbClr val="161616"/>
                </a:solidFill>
                <a:latin typeface="Segoe UI" panose="020B0502040204020203" pitchFamily="34" charset="0"/>
                <a:cs typeface="Segoe UI" panose="020B0502040204020203" pitchFamily="34" charset="0"/>
              </a:rPr>
              <a:t>content</a:t>
            </a:r>
            <a:endParaRPr lang="en-US" altLang="en-US" sz="2200" i="1" dirty="0">
              <a:solidFill>
                <a:srgbClr val="161616"/>
              </a:solidFill>
              <a:latin typeface="Segoe UI" panose="020B0502040204020203" pitchFamily="34" charset="0"/>
            </a:endParaRPr>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4"/>
              </a:rPr>
              <a:t>styleFont</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5"/>
              </a:rPr>
              <a:t>B</a:t>
            </a: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6"/>
              </a:rPr>
              <a:t>arcodes</a:t>
            </a:r>
            <a:endParaRPr lang="en-US" altLang="en-US" dirty="0">
              <a:solidFill>
                <a:srgbClr val="161616"/>
              </a:solidFill>
              <a:latin typeface="Segoe UI" panose="020B0502040204020203" pitchFamily="34" charset="0"/>
              <a:cs typeface="Segoe UI" panose="020B0502040204020203" pitchFamily="34" charset="0"/>
            </a:endParaRPr>
          </a:p>
          <a:p>
            <a:pPr lvl="1" defTabSz="914400">
              <a:buSzTx/>
            </a:pPr>
            <a:r>
              <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hlinkClick r:id="rId5"/>
              </a:rPr>
              <a:t>languages</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indent="0" defTabSz="914400">
              <a:buSzTx/>
              <a:buNone/>
            </a:pPr>
            <a:endParaRPr lang="en-US" altLang="en-US" sz="2200" dirty="0">
              <a:solidFill>
                <a:srgbClr val="161616"/>
              </a:solidFill>
              <a:latin typeface="Segoe UI" panose="020B0502040204020203" pitchFamily="34" charset="0"/>
            </a:endParaRPr>
          </a:p>
          <a:p>
            <a:pPr defTabSz="914400">
              <a:buSzTx/>
            </a:pPr>
            <a:r>
              <a:rPr lang="en-US" altLang="en-US" sz="2200" dirty="0">
                <a:solidFill>
                  <a:srgbClr val="161616"/>
                </a:solidFill>
                <a:latin typeface="Segoe UI" panose="020B0502040204020203" pitchFamily="34" charset="0"/>
              </a:rPr>
              <a:t>A</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vailable for </a:t>
            </a:r>
            <a:r>
              <a:rPr kumimoji="0" lang="en-US" altLang="en-US" sz="2200" b="0" i="0" u="none" strike="noStrike" cap="none" normalizeH="0" baseline="0" dirty="0">
                <a:ln>
                  <a:noFill/>
                </a:ln>
                <a:solidFill>
                  <a:srgbClr val="161616"/>
                </a:solidFill>
                <a:effectLst/>
                <a:latin typeface="Arial Unicode MS"/>
                <a:ea typeface="SFMono-Regular"/>
                <a:cs typeface="Segoe UI" panose="020B0502040204020203" pitchFamily="34" charset="0"/>
              </a:rPr>
              <a:t>2023-10-31-preview</a:t>
            </a:r>
            <a:r>
              <a:rPr kumimoji="0" lang="en-US" altLang="en-US" sz="2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and later releases:</a:t>
            </a:r>
            <a:endParaRPr lang="en-US" altLang="en-US" sz="2200" dirty="0">
              <a:solidFill>
                <a:srgbClr val="161616"/>
              </a:solidFill>
              <a:latin typeface="Segoe UI" panose="020B0502040204020203" pitchFamily="34" charset="0"/>
            </a:endParaRPr>
          </a:p>
          <a:p>
            <a:pPr lvl="1" defTabSz="914400">
              <a:buSzTx/>
            </a:pPr>
            <a:r>
              <a:rPr kumimoji="0" lang="en-US" altLang="en-US" b="0" i="0" u="sng"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7"/>
              </a:rPr>
              <a:t>keyValuePairs</a:t>
            </a:r>
            <a:endParaRPr kumimoji="0" lang="en-US" altLang="en-US" b="0" i="0" u="none" strike="noStrike" cap="none" normalizeH="0" baseline="0" dirty="0">
              <a:ln>
                <a:noFill/>
              </a:ln>
              <a:solidFill>
                <a:schemeClr val="tx1"/>
              </a:solidFill>
              <a:effectLst/>
              <a:latin typeface="Arial" panose="020B0604020202020204" pitchFamily="34" charset="0"/>
            </a:endParaRPr>
          </a:p>
          <a:p>
            <a:pPr lvl="1" defTabSz="914400">
              <a:buSzTx/>
            </a:pPr>
            <a:r>
              <a:rPr kumimoji="0" lang="en-US" altLang="en-US" b="0" i="0" u="none" strike="noStrike" cap="none" normalizeH="0" baseline="0" dirty="0" err="1">
                <a:ln>
                  <a:noFill/>
                </a:ln>
                <a:solidFill>
                  <a:srgbClr val="161616"/>
                </a:solidFill>
                <a:effectLst/>
                <a:latin typeface="Segoe UI" panose="020B0502040204020203" pitchFamily="34" charset="0"/>
                <a:cs typeface="Segoe UI" panose="020B0502040204020203" pitchFamily="34" charset="0"/>
                <a:hlinkClick r:id="rId8"/>
              </a:rPr>
              <a:t>queryFields</a:t>
            </a:r>
            <a:endParaRPr kumimoji="0" lang="en-US" altLang="en-US"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0562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7336-5275-0F31-9C58-C5FAA2ED5213}"/>
              </a:ext>
            </a:extLst>
          </p:cNvPr>
          <p:cNvSpPr>
            <a:spLocks noGrp="1"/>
          </p:cNvSpPr>
          <p:nvPr>
            <p:ph type="title"/>
          </p:nvPr>
        </p:nvSpPr>
        <p:spPr/>
        <p:txBody>
          <a:bodyPr/>
          <a:lstStyle/>
          <a:p>
            <a:r>
              <a:rPr lang="en-US" dirty="0"/>
              <a:t>Key Value Pair vs Query field</a:t>
            </a:r>
          </a:p>
        </p:txBody>
      </p:sp>
      <p:sp>
        <p:nvSpPr>
          <p:cNvPr id="3" name="Content Placeholder 2">
            <a:extLst>
              <a:ext uri="{FF2B5EF4-FFF2-40B4-BE49-F238E27FC236}">
                <a16:creationId xmlns:a16="http://schemas.microsoft.com/office/drawing/2014/main" id="{7DF6A1A6-3DB7-FC5D-B989-3FBCC67AEC7B}"/>
              </a:ext>
            </a:extLst>
          </p:cNvPr>
          <p:cNvSpPr>
            <a:spLocks noGrp="1"/>
          </p:cNvSpPr>
          <p:nvPr>
            <p:ph sz="quarter" idx="10"/>
          </p:nvPr>
        </p:nvSpPr>
        <p:spPr>
          <a:xfrm>
            <a:off x="584200" y="1435100"/>
            <a:ext cx="11018838" cy="5244513"/>
          </a:xfrm>
        </p:spPr>
        <p:txBody>
          <a:bodyPr/>
          <a:lstStyle/>
          <a:p>
            <a:r>
              <a:rPr lang="en-US" sz="2400" dirty="0"/>
              <a:t>Key value pairs are only available with layout and invoice models. If you're looking to extend the schema for a prebuilt model, use query fields.</a:t>
            </a:r>
          </a:p>
          <a:p>
            <a:pPr marL="0" indent="0">
              <a:buNone/>
            </a:pPr>
            <a:endParaRPr lang="en-US" sz="2400" dirty="0"/>
          </a:p>
          <a:p>
            <a:r>
              <a:rPr lang="en-US" sz="2400" dirty="0"/>
              <a:t>You don't know the specific fields to be extracted, or the number of fields is large (greater than 20), key value pairs might be a better solution.</a:t>
            </a:r>
          </a:p>
          <a:p>
            <a:endParaRPr lang="en-US" sz="2400" dirty="0"/>
          </a:p>
          <a:p>
            <a:r>
              <a:rPr lang="en-US" sz="2400" dirty="0"/>
              <a:t>Key-value pairs extract the keys and values as they exist in the form or document, you need to plan for any key variations. For example, keys First Name or Given Name. With query fields, you define the key and the model only extracts the corresponding value.</a:t>
            </a:r>
          </a:p>
          <a:p>
            <a:endParaRPr lang="en-US" sz="2400" dirty="0"/>
          </a:p>
          <a:p>
            <a:r>
              <a:rPr lang="en-US" sz="2400" dirty="0"/>
              <a:t>Use query fields when the value you require can't be described as a key value pair in the document. For example, the agreement date of a contract.</a:t>
            </a:r>
          </a:p>
        </p:txBody>
      </p:sp>
    </p:spTree>
    <p:extLst>
      <p:ext uri="{BB962C8B-B14F-4D97-AF65-F5344CB8AC3E}">
        <p14:creationId xmlns:p14="http://schemas.microsoft.com/office/powerpoint/2010/main" val="20122101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13D8-6EE5-028D-8980-6FA6EE2A22D3}"/>
              </a:ext>
            </a:extLst>
          </p:cNvPr>
          <p:cNvSpPr>
            <a:spLocks noGrp="1"/>
          </p:cNvSpPr>
          <p:nvPr>
            <p:ph type="title"/>
          </p:nvPr>
        </p:nvSpPr>
        <p:spPr/>
        <p:txBody>
          <a:bodyPr/>
          <a:lstStyle/>
          <a:p>
            <a:r>
              <a:rPr lang="en-US" dirty="0"/>
              <a:t>Analysis Features</a:t>
            </a:r>
          </a:p>
        </p:txBody>
      </p:sp>
      <p:graphicFrame>
        <p:nvGraphicFramePr>
          <p:cNvPr id="4" name="Content Placeholder 3">
            <a:extLst>
              <a:ext uri="{FF2B5EF4-FFF2-40B4-BE49-F238E27FC236}">
                <a16:creationId xmlns:a16="http://schemas.microsoft.com/office/drawing/2014/main" id="{99C17FC2-AF7D-C3D7-9856-30B22806C927}"/>
              </a:ext>
            </a:extLst>
          </p:cNvPr>
          <p:cNvGraphicFramePr>
            <a:graphicFrameLocks noGrp="1"/>
          </p:cNvGraphicFramePr>
          <p:nvPr>
            <p:ph sz="quarter" idx="10"/>
            <p:extLst>
              <p:ext uri="{D42A27DB-BD31-4B8C-83A1-F6EECF244321}">
                <p14:modId xmlns:p14="http://schemas.microsoft.com/office/powerpoint/2010/main" val="2493393977"/>
              </p:ext>
            </p:extLst>
          </p:nvPr>
        </p:nvGraphicFramePr>
        <p:xfrm>
          <a:off x="138443" y="1325051"/>
          <a:ext cx="11811578" cy="4815840"/>
        </p:xfrm>
        <a:graphic>
          <a:graphicData uri="http://schemas.openxmlformats.org/drawingml/2006/table">
            <a:tbl>
              <a:tblPr firstRow="1" bandRow="1">
                <a:tableStyleId>{5C22544A-7EE6-4342-B048-85BDC9FD1C3A}</a:tableStyleId>
              </a:tblPr>
              <a:tblGrid>
                <a:gridCol w="2191768">
                  <a:extLst>
                    <a:ext uri="{9D8B030D-6E8A-4147-A177-3AD203B41FA5}">
                      <a16:colId xmlns:a16="http://schemas.microsoft.com/office/drawing/2014/main" val="3186855127"/>
                    </a:ext>
                  </a:extLst>
                </a:gridCol>
                <a:gridCol w="872519">
                  <a:extLst>
                    <a:ext uri="{9D8B030D-6E8A-4147-A177-3AD203B41FA5}">
                      <a16:colId xmlns:a16="http://schemas.microsoft.com/office/drawing/2014/main" val="592125666"/>
                    </a:ext>
                  </a:extLst>
                </a:gridCol>
                <a:gridCol w="851579">
                  <a:extLst>
                    <a:ext uri="{9D8B030D-6E8A-4147-A177-3AD203B41FA5}">
                      <a16:colId xmlns:a16="http://schemas.microsoft.com/office/drawing/2014/main" val="1586367486"/>
                    </a:ext>
                  </a:extLst>
                </a:gridCol>
                <a:gridCol w="788757">
                  <a:extLst>
                    <a:ext uri="{9D8B030D-6E8A-4147-A177-3AD203B41FA5}">
                      <a16:colId xmlns:a16="http://schemas.microsoft.com/office/drawing/2014/main" val="3456088600"/>
                    </a:ext>
                  </a:extLst>
                </a:gridCol>
                <a:gridCol w="718956">
                  <a:extLst>
                    <a:ext uri="{9D8B030D-6E8A-4147-A177-3AD203B41FA5}">
                      <a16:colId xmlns:a16="http://schemas.microsoft.com/office/drawing/2014/main" val="2299399946"/>
                    </a:ext>
                  </a:extLst>
                </a:gridCol>
                <a:gridCol w="586333">
                  <a:extLst>
                    <a:ext uri="{9D8B030D-6E8A-4147-A177-3AD203B41FA5}">
                      <a16:colId xmlns:a16="http://schemas.microsoft.com/office/drawing/2014/main" val="2732977810"/>
                    </a:ext>
                  </a:extLst>
                </a:gridCol>
                <a:gridCol w="781777">
                  <a:extLst>
                    <a:ext uri="{9D8B030D-6E8A-4147-A177-3AD203B41FA5}">
                      <a16:colId xmlns:a16="http://schemas.microsoft.com/office/drawing/2014/main" val="3875604064"/>
                    </a:ext>
                  </a:extLst>
                </a:gridCol>
                <a:gridCol w="816678">
                  <a:extLst>
                    <a:ext uri="{9D8B030D-6E8A-4147-A177-3AD203B41FA5}">
                      <a16:colId xmlns:a16="http://schemas.microsoft.com/office/drawing/2014/main" val="143262295"/>
                    </a:ext>
                  </a:extLst>
                </a:gridCol>
                <a:gridCol w="739896">
                  <a:extLst>
                    <a:ext uri="{9D8B030D-6E8A-4147-A177-3AD203B41FA5}">
                      <a16:colId xmlns:a16="http://schemas.microsoft.com/office/drawing/2014/main" val="1688067451"/>
                    </a:ext>
                  </a:extLst>
                </a:gridCol>
                <a:gridCol w="788757">
                  <a:extLst>
                    <a:ext uri="{9D8B030D-6E8A-4147-A177-3AD203B41FA5}">
                      <a16:colId xmlns:a16="http://schemas.microsoft.com/office/drawing/2014/main" val="702189164"/>
                    </a:ext>
                  </a:extLst>
                </a:gridCol>
                <a:gridCol w="837619">
                  <a:extLst>
                    <a:ext uri="{9D8B030D-6E8A-4147-A177-3AD203B41FA5}">
                      <a16:colId xmlns:a16="http://schemas.microsoft.com/office/drawing/2014/main" val="4205114085"/>
                    </a:ext>
                  </a:extLst>
                </a:gridCol>
                <a:gridCol w="467670">
                  <a:extLst>
                    <a:ext uri="{9D8B030D-6E8A-4147-A177-3AD203B41FA5}">
                      <a16:colId xmlns:a16="http://schemas.microsoft.com/office/drawing/2014/main" val="827506406"/>
                    </a:ext>
                  </a:extLst>
                </a:gridCol>
                <a:gridCol w="894619">
                  <a:extLst>
                    <a:ext uri="{9D8B030D-6E8A-4147-A177-3AD203B41FA5}">
                      <a16:colId xmlns:a16="http://schemas.microsoft.com/office/drawing/2014/main" val="4077407759"/>
                    </a:ext>
                  </a:extLst>
                </a:gridCol>
                <a:gridCol w="474650">
                  <a:extLst>
                    <a:ext uri="{9D8B030D-6E8A-4147-A177-3AD203B41FA5}">
                      <a16:colId xmlns:a16="http://schemas.microsoft.com/office/drawing/2014/main" val="3461812248"/>
                    </a:ext>
                  </a:extLst>
                </a:gridCol>
              </a:tblGrid>
              <a:tr h="0">
                <a:tc>
                  <a:txBody>
                    <a:bodyPr/>
                    <a:lstStyle/>
                    <a:p>
                      <a:pPr algn="ctr" fontAlgn="t"/>
                      <a:r>
                        <a:rPr lang="en-US" sz="1100" dirty="0">
                          <a:effectLst/>
                        </a:rPr>
                        <a:t>Model ID</a:t>
                      </a:r>
                    </a:p>
                  </a:txBody>
                  <a:tcPr marL="45720" marR="45720"/>
                </a:tc>
                <a:tc>
                  <a:txBody>
                    <a:bodyPr/>
                    <a:lstStyle/>
                    <a:p>
                      <a:pPr algn="ctr" fontAlgn="t"/>
                      <a:r>
                        <a:rPr lang="en-US" sz="1100" dirty="0">
                          <a:effectLst/>
                        </a:rPr>
                        <a:t>Content Extraction</a:t>
                      </a:r>
                    </a:p>
                  </a:txBody>
                  <a:tcPr marL="45720" marR="45720"/>
                </a:tc>
                <a:tc>
                  <a:txBody>
                    <a:bodyPr/>
                    <a:lstStyle/>
                    <a:p>
                      <a:pPr algn="ctr" fontAlgn="t"/>
                      <a:r>
                        <a:rPr lang="en-US" sz="1100" dirty="0">
                          <a:effectLst/>
                        </a:rPr>
                        <a:t>Paragraphs</a:t>
                      </a:r>
                    </a:p>
                  </a:txBody>
                  <a:tcPr marL="45720" marR="45720"/>
                </a:tc>
                <a:tc>
                  <a:txBody>
                    <a:bodyPr/>
                    <a:lstStyle/>
                    <a:p>
                      <a:pPr algn="ctr" fontAlgn="t"/>
                      <a:r>
                        <a:rPr lang="en-US" sz="1100" dirty="0">
                          <a:effectLst/>
                        </a:rPr>
                        <a:t>Paragraph Roles</a:t>
                      </a:r>
                    </a:p>
                  </a:txBody>
                  <a:tcPr marL="45720" marR="45720"/>
                </a:tc>
                <a:tc>
                  <a:txBody>
                    <a:bodyPr/>
                    <a:lstStyle/>
                    <a:p>
                      <a:pPr algn="ctr" fontAlgn="t"/>
                      <a:r>
                        <a:rPr lang="en-US" sz="1100">
                          <a:effectLst/>
                        </a:rPr>
                        <a:t>Selection Marks</a:t>
                      </a:r>
                    </a:p>
                  </a:txBody>
                  <a:tcPr marL="45720" marR="45720"/>
                </a:tc>
                <a:tc>
                  <a:txBody>
                    <a:bodyPr/>
                    <a:lstStyle/>
                    <a:p>
                      <a:pPr algn="ctr" fontAlgn="t"/>
                      <a:r>
                        <a:rPr lang="en-US" sz="1100" dirty="0">
                          <a:effectLst/>
                        </a:rPr>
                        <a:t>Tables</a:t>
                      </a:r>
                    </a:p>
                  </a:txBody>
                  <a:tcPr marL="45720" marR="45720"/>
                </a:tc>
                <a:tc>
                  <a:txBody>
                    <a:bodyPr/>
                    <a:lstStyle/>
                    <a:p>
                      <a:pPr algn="ctr" fontAlgn="t"/>
                      <a:r>
                        <a:rPr lang="en-US" sz="1100" dirty="0">
                          <a:effectLst/>
                        </a:rPr>
                        <a:t>Key-Value Pairs</a:t>
                      </a:r>
                    </a:p>
                  </a:txBody>
                  <a:tcPr marL="45720" marR="45720"/>
                </a:tc>
                <a:tc>
                  <a:txBody>
                    <a:bodyPr/>
                    <a:lstStyle/>
                    <a:p>
                      <a:pPr algn="ctr" fontAlgn="t"/>
                      <a:r>
                        <a:rPr lang="en-US" sz="1100" dirty="0">
                          <a:effectLst/>
                        </a:rPr>
                        <a:t>Languages</a:t>
                      </a:r>
                    </a:p>
                  </a:txBody>
                  <a:tcPr marL="45720" marR="45720"/>
                </a:tc>
                <a:tc>
                  <a:txBody>
                    <a:bodyPr/>
                    <a:lstStyle/>
                    <a:p>
                      <a:pPr algn="ctr" fontAlgn="t"/>
                      <a:r>
                        <a:rPr lang="en-US" sz="1100">
                          <a:effectLst/>
                        </a:rPr>
                        <a:t>Barcodes</a:t>
                      </a:r>
                    </a:p>
                  </a:txBody>
                  <a:tcPr marL="45720" marR="45720"/>
                </a:tc>
                <a:tc>
                  <a:txBody>
                    <a:bodyPr/>
                    <a:lstStyle/>
                    <a:p>
                      <a:pPr algn="ctr" fontAlgn="t"/>
                      <a:r>
                        <a:rPr lang="en-US" sz="1100" dirty="0">
                          <a:effectLst/>
                        </a:rPr>
                        <a:t>Document Analysis</a:t>
                      </a:r>
                    </a:p>
                  </a:txBody>
                  <a:tcPr marL="45720" marR="45720"/>
                </a:tc>
                <a:tc>
                  <a:txBody>
                    <a:bodyPr/>
                    <a:lstStyle/>
                    <a:p>
                      <a:pPr algn="ctr" fontAlgn="t"/>
                      <a:r>
                        <a:rPr lang="en-US" sz="1100">
                          <a:effectLst/>
                        </a:rPr>
                        <a:t>Formulas*</a:t>
                      </a:r>
                    </a:p>
                  </a:txBody>
                  <a:tcPr marL="45720" marR="45720"/>
                </a:tc>
                <a:tc>
                  <a:txBody>
                    <a:bodyPr/>
                    <a:lstStyle/>
                    <a:p>
                      <a:pPr algn="ctr" fontAlgn="t"/>
                      <a:r>
                        <a:rPr lang="en-US" sz="1100" dirty="0">
                          <a:effectLst/>
                        </a:rPr>
                        <a:t>Style Font*</a:t>
                      </a:r>
                    </a:p>
                  </a:txBody>
                  <a:tcPr marL="45720" marR="45720"/>
                </a:tc>
                <a:tc>
                  <a:txBody>
                    <a:bodyPr/>
                    <a:lstStyle/>
                    <a:p>
                      <a:pPr algn="ctr" fontAlgn="t"/>
                      <a:r>
                        <a:rPr lang="en-US" sz="1100" dirty="0">
                          <a:effectLst/>
                        </a:rPr>
                        <a:t>High Resolution*</a:t>
                      </a:r>
                    </a:p>
                  </a:txBody>
                  <a:tcPr marL="45720" marR="45720"/>
                </a:tc>
                <a:tc>
                  <a:txBody>
                    <a:bodyPr/>
                    <a:lstStyle/>
                    <a:p>
                      <a:pPr algn="ctr" fontAlgn="t"/>
                      <a:r>
                        <a:rPr lang="en-US" sz="1100" dirty="0">
                          <a:effectLst/>
                        </a:rPr>
                        <a:t>query fields</a:t>
                      </a:r>
                    </a:p>
                  </a:txBody>
                  <a:tcPr marL="45720" marR="45720"/>
                </a:tc>
                <a:extLst>
                  <a:ext uri="{0D108BD9-81ED-4DB2-BD59-A6C34878D82A}">
                    <a16:rowId xmlns:a16="http://schemas.microsoft.com/office/drawing/2014/main" val="3009010382"/>
                  </a:ext>
                </a:extLst>
              </a:tr>
              <a:tr h="0">
                <a:tc>
                  <a:txBody>
                    <a:bodyPr/>
                    <a:lstStyle/>
                    <a:p>
                      <a:pPr algn="l" fontAlgn="t"/>
                      <a:r>
                        <a:rPr lang="en-US" sz="1100" dirty="0">
                          <a:effectLst/>
                        </a:rPr>
                        <a:t>prebuilt-read</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extLst>
                  <a:ext uri="{0D108BD9-81ED-4DB2-BD59-A6C34878D82A}">
                    <a16:rowId xmlns:a16="http://schemas.microsoft.com/office/drawing/2014/main" val="3612865672"/>
                  </a:ext>
                </a:extLst>
              </a:tr>
              <a:tr h="0">
                <a:tc>
                  <a:txBody>
                    <a:bodyPr/>
                    <a:lstStyle/>
                    <a:p>
                      <a:pPr algn="l" fontAlgn="t"/>
                      <a:r>
                        <a:rPr lang="en-US" sz="1100" dirty="0">
                          <a:effectLst/>
                        </a:rPr>
                        <a:t>prebuilt-layout</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extLst>
                  <a:ext uri="{0D108BD9-81ED-4DB2-BD59-A6C34878D82A}">
                    <a16:rowId xmlns:a16="http://schemas.microsoft.com/office/drawing/2014/main" val="3710178560"/>
                  </a:ext>
                </a:extLst>
              </a:tr>
              <a:tr h="0">
                <a:tc>
                  <a:txBody>
                    <a:bodyPr/>
                    <a:lstStyle/>
                    <a:p>
                      <a:pPr algn="l" fontAlgn="t"/>
                      <a:r>
                        <a:rPr lang="en-US" sz="1100" dirty="0">
                          <a:effectLst/>
                        </a:rPr>
                        <a:t>prebuilt-</a:t>
                      </a:r>
                      <a:r>
                        <a:rPr lang="en-US" sz="1100" dirty="0" err="1">
                          <a:effectLst/>
                        </a:rPr>
                        <a:t>idDocument</a:t>
                      </a:r>
                      <a:endParaRPr lang="en-US" sz="1100" dirty="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dirty="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568467924"/>
                  </a:ext>
                </a:extLst>
              </a:tr>
              <a:tr h="0">
                <a:tc>
                  <a:txBody>
                    <a:bodyPr/>
                    <a:lstStyle/>
                    <a:p>
                      <a:pPr algn="l" fontAlgn="t"/>
                      <a:r>
                        <a:rPr lang="en-US" sz="1100" dirty="0">
                          <a:effectLst/>
                        </a:rPr>
                        <a:t>prebuilt-invoice</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634927907"/>
                  </a:ext>
                </a:extLst>
              </a:tr>
              <a:tr h="0">
                <a:tc>
                  <a:txBody>
                    <a:bodyPr/>
                    <a:lstStyle/>
                    <a:p>
                      <a:pPr algn="l" fontAlgn="t"/>
                      <a:r>
                        <a:rPr lang="en-US" sz="1100">
                          <a:effectLst/>
                        </a:rPr>
                        <a:t>prebuilt-receipt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dirty="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3575685583"/>
                  </a:ext>
                </a:extLst>
              </a:tr>
              <a:tr h="124789">
                <a:tc>
                  <a:txBody>
                    <a:bodyPr/>
                    <a:lstStyle/>
                    <a:p>
                      <a:pPr algn="l" fontAlgn="t"/>
                      <a:r>
                        <a:rPr lang="en-US" sz="1100">
                          <a:effectLst/>
                        </a:rPr>
                        <a:t>prebuilt-healthInsuranceCard.us</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3640854392"/>
                  </a:ext>
                </a:extLst>
              </a:tr>
              <a:tr h="0">
                <a:tc>
                  <a:txBody>
                    <a:bodyPr/>
                    <a:lstStyle/>
                    <a:p>
                      <a:pPr algn="l" fontAlgn="t"/>
                      <a:r>
                        <a:rPr lang="en-US" sz="1100">
                          <a:effectLst/>
                        </a:rPr>
                        <a:t>prebuilt-tax.us.w2</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4016336928"/>
                  </a:ext>
                </a:extLst>
              </a:tr>
              <a:tr h="0">
                <a:tc>
                  <a:txBody>
                    <a:bodyPr/>
                    <a:lstStyle/>
                    <a:p>
                      <a:pPr algn="l" fontAlgn="t"/>
                      <a:r>
                        <a:rPr lang="en-US" sz="1100" dirty="0">
                          <a:effectLst/>
                        </a:rPr>
                        <a:t>prebuilt-tax.us.1098</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733729234"/>
                  </a:ext>
                </a:extLst>
              </a:tr>
              <a:tr h="0">
                <a:tc>
                  <a:txBody>
                    <a:bodyPr/>
                    <a:lstStyle/>
                    <a:p>
                      <a:pPr algn="l" fontAlgn="t"/>
                      <a:r>
                        <a:rPr lang="en-US" sz="1100">
                          <a:effectLst/>
                        </a:rPr>
                        <a:t>prebuilt-tax.us.1098E</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555089191"/>
                  </a:ext>
                </a:extLst>
              </a:tr>
              <a:tr h="0">
                <a:tc>
                  <a:txBody>
                    <a:bodyPr/>
                    <a:lstStyle/>
                    <a:p>
                      <a:pPr algn="l" fontAlgn="t"/>
                      <a:r>
                        <a:rPr lang="en-US" sz="1100">
                          <a:effectLst/>
                        </a:rPr>
                        <a:t>prebuilt-tax.us.1098T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848092720"/>
                  </a:ext>
                </a:extLst>
              </a:tr>
              <a:tr h="0">
                <a:tc>
                  <a:txBody>
                    <a:bodyPr/>
                    <a:lstStyle/>
                    <a:p>
                      <a:pPr algn="l" fontAlgn="t"/>
                      <a:r>
                        <a:rPr lang="en-US" sz="1100" dirty="0">
                          <a:effectLst/>
                        </a:rPr>
                        <a:t>prebuilt-tax.us.1099(Variations)</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1527070316"/>
                  </a:ext>
                </a:extLst>
              </a:tr>
              <a:tr h="0">
                <a:tc>
                  <a:txBody>
                    <a:bodyPr/>
                    <a:lstStyle/>
                    <a:p>
                      <a:pPr algn="l" fontAlgn="t"/>
                      <a:r>
                        <a:rPr lang="en-US" sz="1100">
                          <a:effectLst/>
                        </a:rPr>
                        <a:t>prebuilt-contract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2617888936"/>
                  </a:ext>
                </a:extLst>
              </a:tr>
              <a:tr h="0">
                <a:tc>
                  <a:txBody>
                    <a:bodyPr/>
                    <a:lstStyle/>
                    <a:p>
                      <a:pPr algn="l" fontAlgn="t"/>
                      <a:r>
                        <a:rPr lang="en-US" sz="1100">
                          <a:effectLst/>
                        </a:rPr>
                        <a:t>{ customModelName }</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a:t>
                      </a:r>
                    </a:p>
                  </a:txBody>
                  <a:tcPr marL="45720" marR="45720" anchor="ctr"/>
                </a:tc>
                <a:extLst>
                  <a:ext uri="{0D108BD9-81ED-4DB2-BD59-A6C34878D82A}">
                    <a16:rowId xmlns:a16="http://schemas.microsoft.com/office/drawing/2014/main" val="976248053"/>
                  </a:ext>
                </a:extLst>
              </a:tr>
              <a:tr h="227740">
                <a:tc>
                  <a:txBody>
                    <a:bodyPr/>
                    <a:lstStyle/>
                    <a:p>
                      <a:pPr algn="l" fontAlgn="t"/>
                      <a:r>
                        <a:rPr lang="en-US" sz="1100" dirty="0">
                          <a:effectLst/>
                        </a:rPr>
                        <a:t>prebuilt-document (</a:t>
                      </a:r>
                      <a:r>
                        <a:rPr lang="en-US" sz="1100" b="1" dirty="0">
                          <a:effectLst/>
                        </a:rPr>
                        <a:t>deprecated</a:t>
                      </a:r>
                      <a:br>
                        <a:rPr lang="en-US" sz="1100" b="1" dirty="0">
                          <a:effectLst/>
                        </a:rPr>
                      </a:br>
                      <a:r>
                        <a:rPr lang="en-US" sz="1100" b="1" dirty="0">
                          <a:effectLst/>
                        </a:rPr>
                        <a:t>2023-10-31-preview</a:t>
                      </a:r>
                      <a:r>
                        <a:rPr lang="en-US" sz="1100" dirty="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a:t>
                      </a: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a:effectLst/>
                        </a:rPr>
                        <a:t>O</a:t>
                      </a:r>
                    </a:p>
                  </a:txBody>
                  <a:tcPr marL="45720" marR="45720" anchor="ctr"/>
                </a:tc>
                <a:tc>
                  <a:txBody>
                    <a:bodyPr/>
                    <a:lstStyle/>
                    <a:p>
                      <a:pPr algn="ctr" fontAlgn="t"/>
                      <a:endParaRPr lang="en-US" sz="1100">
                        <a:effectLst/>
                      </a:endParaRPr>
                    </a:p>
                  </a:txBody>
                  <a:tcPr marL="45720" marR="45720" anchor="ctr"/>
                </a:tc>
                <a:tc>
                  <a:txBody>
                    <a:bodyPr/>
                    <a:lstStyle/>
                    <a:p>
                      <a:pPr algn="ctr" fontAlgn="t"/>
                      <a:r>
                        <a:rPr lang="en-US" sz="110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r>
                        <a:rPr lang="en-US" sz="1100" dirty="0">
                          <a:effectLst/>
                        </a:rPr>
                        <a:t>O</a:t>
                      </a:r>
                    </a:p>
                  </a:txBody>
                  <a:tcPr marL="45720" marR="45720" anchor="ctr"/>
                </a:tc>
                <a:tc>
                  <a:txBody>
                    <a:bodyPr/>
                    <a:lstStyle/>
                    <a:p>
                      <a:pPr algn="ctr" fontAlgn="t"/>
                      <a:endParaRPr lang="en-US" sz="1100" dirty="0">
                        <a:effectLst/>
                      </a:endParaRPr>
                    </a:p>
                  </a:txBody>
                  <a:tcPr marL="45720" marR="45720" anchor="ctr"/>
                </a:tc>
                <a:extLst>
                  <a:ext uri="{0D108BD9-81ED-4DB2-BD59-A6C34878D82A}">
                    <a16:rowId xmlns:a16="http://schemas.microsoft.com/office/drawing/2014/main" val="2706823394"/>
                  </a:ext>
                </a:extLst>
              </a:tr>
              <a:tr h="237099">
                <a:tc>
                  <a:txBody>
                    <a:bodyPr/>
                    <a:lstStyle/>
                    <a:p>
                      <a:pPr algn="l" fontAlgn="t"/>
                      <a:r>
                        <a:rPr lang="en-US" sz="1100" b="0" dirty="0">
                          <a:solidFill>
                            <a:srgbClr val="161616"/>
                          </a:solidFill>
                          <a:effectLst/>
                        </a:rPr>
                        <a:t>prebuilt-</a:t>
                      </a:r>
                      <a:r>
                        <a:rPr lang="en-US" sz="1100" b="0" dirty="0" err="1">
                          <a:solidFill>
                            <a:srgbClr val="161616"/>
                          </a:solidFill>
                          <a:effectLst/>
                        </a:rPr>
                        <a:t>businessCard</a:t>
                      </a:r>
                      <a:r>
                        <a:rPr lang="en-US" sz="1100" b="0" dirty="0">
                          <a:solidFill>
                            <a:srgbClr val="161616"/>
                          </a:solidFill>
                          <a:effectLst/>
                        </a:rPr>
                        <a:t> (</a:t>
                      </a:r>
                      <a:r>
                        <a:rPr lang="en-US" sz="1100" b="1" dirty="0">
                          <a:solidFill>
                            <a:srgbClr val="161616"/>
                          </a:solidFill>
                          <a:effectLst/>
                        </a:rPr>
                        <a:t>deprecated</a:t>
                      </a:r>
                      <a:br>
                        <a:rPr lang="en-US" sz="1100" b="1" dirty="0">
                          <a:solidFill>
                            <a:srgbClr val="161616"/>
                          </a:solidFill>
                          <a:effectLst/>
                        </a:rPr>
                      </a:br>
                      <a:r>
                        <a:rPr lang="en-US" sz="1100" b="1" dirty="0">
                          <a:solidFill>
                            <a:srgbClr val="161616"/>
                          </a:solidFill>
                          <a:effectLst/>
                        </a:rPr>
                        <a:t>2023-10-31-preview</a:t>
                      </a:r>
                      <a:r>
                        <a:rPr lang="en-US" sz="1100" b="0" dirty="0">
                          <a:solidFill>
                            <a:srgbClr val="161616"/>
                          </a:solidFill>
                          <a:effectLst/>
                        </a:rPr>
                        <a:t>)</a:t>
                      </a:r>
                      <a:endParaRPr lang="en-US" sz="1100" b="0" i="0" dirty="0">
                        <a:solidFill>
                          <a:srgbClr val="161616"/>
                        </a:solidFill>
                        <a:effectLst/>
                        <a:latin typeface="Segoe UI" panose="020B0502040204020203" pitchFamily="34" charset="0"/>
                      </a:endParaRPr>
                    </a:p>
                  </a:txBody>
                  <a:tcPr marL="45720" marR="45720" anchor="ctr"/>
                </a:tc>
                <a:tc>
                  <a:txBody>
                    <a:bodyPr/>
                    <a:lstStyle/>
                    <a:p>
                      <a:pPr algn="ctr" fontAlgn="t"/>
                      <a:r>
                        <a:rPr lang="en-US" sz="1100" b="0">
                          <a:solidFill>
                            <a:srgbClr val="161616"/>
                          </a:solidFill>
                          <a:effectLst/>
                        </a:rPr>
                        <a:t>✓</a:t>
                      </a:r>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r>
                        <a:rPr lang="en-US" sz="1100" b="0">
                          <a:solidFill>
                            <a:srgbClr val="161616"/>
                          </a:solidFill>
                          <a:effectLst/>
                        </a:rPr>
                        <a:t>✓</a:t>
                      </a:r>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a:solidFill>
                          <a:srgbClr val="161616"/>
                        </a:solidFill>
                        <a:effectLst/>
                        <a:latin typeface="Segoe UI" panose="020B0502040204020203" pitchFamily="34" charset="0"/>
                      </a:endParaRPr>
                    </a:p>
                  </a:txBody>
                  <a:tcPr marL="45720" marR="45720" anchor="ctr"/>
                </a:tc>
                <a:tc>
                  <a:txBody>
                    <a:bodyPr/>
                    <a:lstStyle/>
                    <a:p>
                      <a:pPr algn="ctr" fontAlgn="t"/>
                      <a:endParaRPr lang="en-US" sz="1100" b="0" i="0" dirty="0">
                        <a:solidFill>
                          <a:srgbClr val="161616"/>
                        </a:solidFill>
                        <a:effectLst/>
                        <a:latin typeface="Segoe UI" panose="020B0502040204020203" pitchFamily="34" charset="0"/>
                      </a:endParaRPr>
                    </a:p>
                  </a:txBody>
                  <a:tcPr marL="45720" marR="45720" anchor="ctr"/>
                </a:tc>
                <a:tc>
                  <a:txBody>
                    <a:bodyPr/>
                    <a:lstStyle/>
                    <a:p>
                      <a:pPr algn="ctr"/>
                      <a:endParaRPr lang="en-US" sz="1100" dirty="0"/>
                    </a:p>
                  </a:txBody>
                  <a:tcPr marL="45720" marR="45720" anchor="ctr"/>
                </a:tc>
                <a:extLst>
                  <a:ext uri="{0D108BD9-81ED-4DB2-BD59-A6C34878D82A}">
                    <a16:rowId xmlns:a16="http://schemas.microsoft.com/office/drawing/2014/main" val="3803980717"/>
                  </a:ext>
                </a:extLst>
              </a:tr>
            </a:tbl>
          </a:graphicData>
        </a:graphic>
      </p:graphicFrame>
      <p:sp>
        <p:nvSpPr>
          <p:cNvPr id="6" name="TextBox 5">
            <a:extLst>
              <a:ext uri="{FF2B5EF4-FFF2-40B4-BE49-F238E27FC236}">
                <a16:creationId xmlns:a16="http://schemas.microsoft.com/office/drawing/2014/main" id="{F9D9555F-8FF3-7BD6-9ED1-6B8E574B3E76}"/>
              </a:ext>
            </a:extLst>
          </p:cNvPr>
          <p:cNvSpPr txBox="1"/>
          <p:nvPr/>
        </p:nvSpPr>
        <p:spPr>
          <a:xfrm>
            <a:off x="138443" y="6211669"/>
            <a:ext cx="6739336" cy="646331"/>
          </a:xfrm>
          <a:prstGeom prst="rect">
            <a:avLst/>
          </a:prstGeom>
          <a:noFill/>
        </p:spPr>
        <p:txBody>
          <a:bodyPr wrap="square">
            <a:spAutoFit/>
          </a:bodyPr>
          <a:lstStyle/>
          <a:p>
            <a:r>
              <a:rPr lang="en-US" sz="1200" b="0" i="0" dirty="0">
                <a:solidFill>
                  <a:srgbClr val="161616"/>
                </a:solidFill>
                <a:effectLst/>
                <a:latin typeface="Segoe UI" panose="020B0502040204020203" pitchFamily="34" charset="0"/>
              </a:rPr>
              <a:t>✓ - Enabled</a:t>
            </a:r>
            <a:br>
              <a:rPr lang="en-US" sz="1200" dirty="0"/>
            </a:br>
            <a:r>
              <a:rPr lang="en-US" sz="1200" b="0" i="0" dirty="0">
                <a:solidFill>
                  <a:srgbClr val="161616"/>
                </a:solidFill>
                <a:effectLst/>
                <a:latin typeface="Segoe UI" panose="020B0502040204020203" pitchFamily="34" charset="0"/>
              </a:rPr>
              <a:t>O - Optional</a:t>
            </a:r>
            <a:br>
              <a:rPr lang="en-US" sz="1200" dirty="0"/>
            </a:br>
            <a:r>
              <a:rPr lang="en-US" sz="1200" b="0" i="0" dirty="0">
                <a:solidFill>
                  <a:srgbClr val="161616"/>
                </a:solidFill>
                <a:effectLst/>
                <a:latin typeface="Segoe UI" panose="020B0502040204020203" pitchFamily="34" charset="0"/>
              </a:rPr>
              <a:t>* - Premium features incur extra costs.</a:t>
            </a:r>
            <a:endParaRPr lang="en-US" sz="1200" dirty="0"/>
          </a:p>
        </p:txBody>
      </p:sp>
      <p:sp>
        <p:nvSpPr>
          <p:cNvPr id="8" name="TextBox 7">
            <a:extLst>
              <a:ext uri="{FF2B5EF4-FFF2-40B4-BE49-F238E27FC236}">
                <a16:creationId xmlns:a16="http://schemas.microsoft.com/office/drawing/2014/main" id="{73BAF1EA-6C69-75C6-4042-DF723DD87E67}"/>
              </a:ext>
            </a:extLst>
          </p:cNvPr>
          <p:cNvSpPr txBox="1"/>
          <p:nvPr/>
        </p:nvSpPr>
        <p:spPr>
          <a:xfrm>
            <a:off x="6329254" y="6211669"/>
            <a:ext cx="6739336" cy="646331"/>
          </a:xfrm>
          <a:prstGeom prst="rect">
            <a:avLst/>
          </a:prstGeom>
          <a:noFill/>
        </p:spPr>
        <p:txBody>
          <a:bodyPr wrap="square">
            <a:spAutoFit/>
          </a:bodyPr>
          <a:lstStyle/>
          <a:p>
            <a:r>
              <a:rPr lang="en-US" dirty="0">
                <a:hlinkClick r:id="rId2"/>
              </a:rPr>
              <a:t>What is Azure AI Document Intelligence (formerly Form Recognizer)? - Azure AI services | Microsoft Learn</a:t>
            </a:r>
            <a:endParaRPr lang="en-US" dirty="0"/>
          </a:p>
        </p:txBody>
      </p:sp>
    </p:spTree>
    <p:extLst>
      <p:ext uri="{BB962C8B-B14F-4D97-AF65-F5344CB8AC3E}">
        <p14:creationId xmlns:p14="http://schemas.microsoft.com/office/powerpoint/2010/main" val="8735032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6086D8-E804-E3FE-DF7F-D9EF4027A6B6}"/>
              </a:ext>
            </a:extLst>
          </p:cNvPr>
          <p:cNvSpPr>
            <a:spLocks noGrp="1"/>
          </p:cNvSpPr>
          <p:nvPr>
            <p:ph type="body" sz="quarter" idx="11"/>
          </p:nvPr>
        </p:nvSpPr>
        <p:spPr>
          <a:xfrm>
            <a:off x="4941888" y="585788"/>
            <a:ext cx="6667500" cy="5683249"/>
          </a:xfrm>
        </p:spPr>
        <p:txBody>
          <a:bodyPr wrap="square" anchor="ctr">
            <a:normAutofit/>
          </a:bodyPr>
          <a:lstStyle/>
          <a:p>
            <a:pPr marL="342900" indent="-342900">
              <a:buFont typeface="Arial" panose="020B0604020202020204" pitchFamily="34" charset="0"/>
              <a:buChar char="•"/>
            </a:pPr>
            <a:r>
              <a:rPr lang="en-US" dirty="0"/>
              <a:t>Overview</a:t>
            </a:r>
          </a:p>
          <a:p>
            <a:pPr marL="342900" indent="-342900">
              <a:buFont typeface="Arial" panose="020B0604020202020204" pitchFamily="34" charset="0"/>
              <a:buChar char="•"/>
            </a:pPr>
            <a:r>
              <a:rPr lang="en-US" dirty="0"/>
              <a:t>Prebuilt models</a:t>
            </a:r>
          </a:p>
          <a:p>
            <a:pPr marL="342900" indent="-342900">
              <a:buFont typeface="Arial" panose="020B0604020202020204" pitchFamily="34" charset="0"/>
              <a:buChar char="•"/>
            </a:pPr>
            <a:r>
              <a:rPr lang="en-US" dirty="0"/>
              <a:t>Custom models</a:t>
            </a:r>
          </a:p>
          <a:p>
            <a:pPr marL="342900" indent="-342900">
              <a:buFont typeface="Arial" panose="020B0604020202020204" pitchFamily="34" charset="0"/>
              <a:buChar char="•"/>
            </a:pPr>
            <a:r>
              <a:rPr lang="en-US" dirty="0"/>
              <a:t>Pricing</a:t>
            </a:r>
          </a:p>
          <a:p>
            <a:pPr marL="342900" indent="-342900">
              <a:buFont typeface="Arial" panose="020B0604020202020204" pitchFamily="34" charset="0"/>
              <a:buChar char="•"/>
            </a:pPr>
            <a:r>
              <a:rPr lang="en-US" dirty="0"/>
              <a:t>RAG</a:t>
            </a:r>
          </a:p>
        </p:txBody>
      </p:sp>
      <p:sp>
        <p:nvSpPr>
          <p:cNvPr id="4" name="Title 3">
            <a:extLst>
              <a:ext uri="{FF2B5EF4-FFF2-40B4-BE49-F238E27FC236}">
                <a16:creationId xmlns:a16="http://schemas.microsoft.com/office/drawing/2014/main" id="{E1CB57CB-D514-8E12-B7DA-393BBF97418C}"/>
              </a:ext>
            </a:extLst>
          </p:cNvPr>
          <p:cNvSpPr>
            <a:spLocks noGrp="1"/>
          </p:cNvSpPr>
          <p:nvPr>
            <p:ph type="title"/>
          </p:nvPr>
        </p:nvSpPr>
        <p:spPr>
          <a:xfrm>
            <a:off x="588263" y="585788"/>
            <a:ext cx="3182027" cy="5683250"/>
          </a:xfrm>
        </p:spPr>
        <p:txBody>
          <a:bodyPr wrap="square" anchor="ctr">
            <a:normAutofit/>
          </a:bodyPr>
          <a:lstStyle/>
          <a:p>
            <a:r>
              <a:rPr lang="en-US" dirty="0"/>
              <a:t>Agenda</a:t>
            </a:r>
          </a:p>
        </p:txBody>
      </p:sp>
    </p:spTree>
    <p:extLst>
      <p:ext uri="{BB962C8B-B14F-4D97-AF65-F5344CB8AC3E}">
        <p14:creationId xmlns:p14="http://schemas.microsoft.com/office/powerpoint/2010/main" val="825460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D7B0-3D05-C54E-FA82-C9B286CA2120}"/>
              </a:ext>
            </a:extLst>
          </p:cNvPr>
          <p:cNvSpPr>
            <a:spLocks noGrp="1"/>
          </p:cNvSpPr>
          <p:nvPr>
            <p:ph type="title"/>
          </p:nvPr>
        </p:nvSpPr>
        <p:spPr/>
        <p:txBody>
          <a:bodyPr/>
          <a:lstStyle/>
          <a:p>
            <a:r>
              <a:rPr lang="en-US" dirty="0"/>
              <a:t>Analysis Features</a:t>
            </a:r>
          </a:p>
        </p:txBody>
      </p:sp>
      <p:sp>
        <p:nvSpPr>
          <p:cNvPr id="10" name="Text Placeholder 9">
            <a:extLst>
              <a:ext uri="{FF2B5EF4-FFF2-40B4-BE49-F238E27FC236}">
                <a16:creationId xmlns:a16="http://schemas.microsoft.com/office/drawing/2014/main" id="{F18827CD-8E73-E64A-6F3D-3BC0028119BF}"/>
              </a:ext>
            </a:extLst>
          </p:cNvPr>
          <p:cNvSpPr>
            <a:spLocks noGrp="1"/>
          </p:cNvSpPr>
          <p:nvPr>
            <p:ph type="body" sz="quarter" idx="10"/>
          </p:nvPr>
        </p:nvSpPr>
        <p:spPr>
          <a:xfrm>
            <a:off x="588263" y="1088007"/>
            <a:ext cx="11018520" cy="5576911"/>
          </a:xfrm>
        </p:spPr>
        <p:txBody>
          <a:bodyPr/>
          <a:lstStyle/>
          <a:p>
            <a:r>
              <a:rPr lang="en-US" sz="1200" b="0" dirty="0">
                <a:solidFill>
                  <a:srgbClr val="A31515"/>
                </a:solidFill>
                <a:effectLst/>
                <a:latin typeface="Consolas" panose="020B0609020204030204" pitchFamily="49" charset="0"/>
              </a:rPr>
              <a:t>"paragraphs"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boundingRegions</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 healthcare is still in the early stages of its Al journey, we are seeing pharmaceutical and other life 		sciences organizations making major investments in Al and related technologies.\" TOM LAWRY | National 		Director for Al, Health and Life Sciences | Microsoft"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br>
              <a:rPr lang="en-US" sz="1200" b="0" dirty="0">
                <a:solidFill>
                  <a:srgbClr val="000000"/>
                </a:solidFill>
                <a:effectLst/>
                <a:latin typeface="Consolas" panose="020B0609020204030204" pitchFamily="49" charset="0"/>
              </a:rPr>
            </a:br>
            <a:r>
              <a:rPr lang="en-US" sz="1200" b="0" dirty="0">
                <a:solidFill>
                  <a:srgbClr val="A31515"/>
                </a:solidFill>
                <a:effectLst/>
                <a:latin typeface="Consolas" panose="020B0609020204030204" pitchFamily="49" charset="0"/>
              </a:rPr>
              <a:t>"words"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"polygon"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"confidence"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0.997</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br>
              <a:rPr lang="en-US" sz="1200" b="0" dirty="0">
                <a:solidFill>
                  <a:srgbClr val="000000"/>
                </a:solidFill>
                <a:effectLst/>
                <a:latin typeface="Consolas" panose="020B0609020204030204" pitchFamily="49" charset="0"/>
              </a:rPr>
            </a:br>
            <a:r>
              <a:rPr lang="en-US" sz="1200" b="0" dirty="0">
                <a:solidFill>
                  <a:srgbClr val="A31515"/>
                </a:solidFill>
                <a:effectLst/>
                <a:latin typeface="Consolas" panose="020B0609020204030204" pitchFamily="49" charset="0"/>
              </a:rPr>
              <a:t>"lines"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"content"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"While healthcare is still in the early stages of its Al journey, we"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"polygon"</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229877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D7B0-3D05-C54E-FA82-C9B286CA2120}"/>
              </a:ext>
            </a:extLst>
          </p:cNvPr>
          <p:cNvSpPr>
            <a:spLocks noGrp="1"/>
          </p:cNvSpPr>
          <p:nvPr>
            <p:ph type="title"/>
          </p:nvPr>
        </p:nvSpPr>
        <p:spPr/>
        <p:txBody>
          <a:bodyPr/>
          <a:lstStyle/>
          <a:p>
            <a:r>
              <a:rPr lang="en-US" dirty="0"/>
              <a:t>Analysis Features</a:t>
            </a:r>
          </a:p>
        </p:txBody>
      </p:sp>
      <p:sp>
        <p:nvSpPr>
          <p:cNvPr id="10" name="Text Placeholder 9">
            <a:extLst>
              <a:ext uri="{FF2B5EF4-FFF2-40B4-BE49-F238E27FC236}">
                <a16:creationId xmlns:a16="http://schemas.microsoft.com/office/drawing/2014/main" id="{F18827CD-8E73-E64A-6F3D-3BC0028119BF}"/>
              </a:ext>
            </a:extLst>
          </p:cNvPr>
          <p:cNvSpPr>
            <a:spLocks noGrp="1"/>
          </p:cNvSpPr>
          <p:nvPr>
            <p:ph type="body" sz="quarter" idx="10"/>
          </p:nvPr>
        </p:nvSpPr>
        <p:spPr>
          <a:xfrm>
            <a:off x="588263" y="1088007"/>
            <a:ext cx="11018520" cy="5503045"/>
          </a:xfrm>
        </p:spPr>
        <p:txBody>
          <a:bodyPr/>
          <a:lstStyle/>
          <a:p>
            <a:r>
              <a:rPr lang="en-US" sz="1200" b="0" dirty="0">
                <a:solidFill>
                  <a:srgbClr val="A31515"/>
                </a:solidFill>
                <a:effectLst/>
                <a:latin typeface="Consolas" panose="020B0609020204030204" pitchFamily="49" charset="0"/>
              </a:rPr>
              <a:t>"pages"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t>
            </a:r>
            <a:r>
              <a:rPr lang="en-US" sz="1200" b="0" dirty="0" err="1">
                <a:solidFill>
                  <a:srgbClr val="0451A5"/>
                </a:solidFill>
                <a:effectLst/>
                <a:latin typeface="Consolas" panose="020B0609020204030204" pitchFamily="49" charset="0"/>
              </a:rPr>
              <a:t>pageNumber</a:t>
            </a:r>
            <a:r>
              <a:rPr lang="en-US" sz="1200" b="0" dirty="0">
                <a:solidFill>
                  <a:srgbClr val="0451A5"/>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"angle"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"width"</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915</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"height"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1190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"unit"</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"pixel"</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"words"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"lines"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b="0" dirty="0">
                <a:solidFill>
                  <a:srgbClr val="A31515"/>
                </a:solidFill>
                <a:effectLst/>
                <a:latin typeface="Consolas" panose="020B0609020204030204" pitchFamily="49" charset="0"/>
              </a:rPr>
              <a:t>"styles"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"confidence"</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0.95</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"spans"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"offset"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509</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"length"</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a:t>
            </a:r>
            <a:r>
              <a:rPr lang="en-US" sz="1200" b="0" dirty="0" err="1">
                <a:solidFill>
                  <a:srgbClr val="A31515"/>
                </a:solidFill>
                <a:effectLst/>
                <a:latin typeface="Consolas" panose="020B0609020204030204" pitchFamily="49" charset="0"/>
              </a:rPr>
              <a:t>isHandwritten</a:t>
            </a:r>
            <a:r>
              <a:rPr lang="en-US" sz="1200" b="0" dirty="0">
                <a:solidFill>
                  <a:srgbClr val="A31515"/>
                </a:solidFill>
                <a:effectLst/>
                <a:latin typeface="Consolas" panose="020B0609020204030204" pitchFamily="49" charset="0"/>
              </a:rPr>
              <a:t>"</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true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endParaRPr lang="en-US" sz="1200" b="0" dirty="0">
              <a:solidFill>
                <a:srgbClr val="000000"/>
              </a:solidFill>
              <a:effectLst/>
              <a:latin typeface="Consolas" panose="020B0609020204030204" pitchFamily="49" charset="0"/>
            </a:endParaRPr>
          </a:p>
        </p:txBody>
      </p:sp>
      <p:sp>
        <p:nvSpPr>
          <p:cNvPr id="3" name="Speech Bubble: Rectangle 2">
            <a:extLst>
              <a:ext uri="{FF2B5EF4-FFF2-40B4-BE49-F238E27FC236}">
                <a16:creationId xmlns:a16="http://schemas.microsoft.com/office/drawing/2014/main" id="{CF4C6880-22E4-092C-4FF6-1DA52600CC60}"/>
              </a:ext>
            </a:extLst>
          </p:cNvPr>
          <p:cNvSpPr/>
          <p:nvPr/>
        </p:nvSpPr>
        <p:spPr bwMode="auto">
          <a:xfrm>
            <a:off x="1648691" y="6130636"/>
            <a:ext cx="1620982" cy="537225"/>
          </a:xfrm>
          <a:prstGeom prst="wedgeRectCallout">
            <a:avLst>
              <a:gd name="adj1" fmla="val -17595"/>
              <a:gd name="adj2" fmla="val -8914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solidFill>
                  <a:schemeClr val="tx1"/>
                </a:solidFill>
                <a:ea typeface="Segoe UI" pitchFamily="34" charset="0"/>
                <a:cs typeface="Segoe UI" pitchFamily="34" charset="0"/>
              </a:rPr>
              <a:t>Showing if the text is handwritten</a:t>
            </a:r>
          </a:p>
        </p:txBody>
      </p:sp>
    </p:spTree>
    <p:extLst>
      <p:ext uri="{BB962C8B-B14F-4D97-AF65-F5344CB8AC3E}">
        <p14:creationId xmlns:p14="http://schemas.microsoft.com/office/powerpoint/2010/main" val="20592773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459BC-9C22-057D-6CBC-7AB1092DC91D}"/>
              </a:ext>
            </a:extLst>
          </p:cNvPr>
          <p:cNvSpPr txBox="1">
            <a:spLocks/>
          </p:cNvSpPr>
          <p:nvPr/>
        </p:nvSpPr>
        <p:spPr>
          <a:xfrm>
            <a:off x="584200" y="1435100"/>
            <a:ext cx="11018838" cy="45920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Custom Template Model &amp; Custom Neural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r>
              <a:rPr lang="en-US" b="0" i="0" dirty="0">
                <a:solidFill>
                  <a:srgbClr val="161616"/>
                </a:solidFill>
                <a:effectLst/>
                <a:highlight>
                  <a:srgbClr val="FFFFFF"/>
                </a:highlight>
                <a:latin typeface="Segoe UI" panose="020B0502040204020203" pitchFamily="34" charset="0"/>
              </a:rPr>
              <a:t>If the language of documents and extraction scenarios supports custom neural models, it is recommended to use custom neural models over template models for higher accuracy.</a:t>
            </a:r>
            <a:endParaRPr lang="en-US" dirty="0"/>
          </a:p>
          <a:p>
            <a:pPr lvl="2"/>
            <a:endParaRPr lang="en-US" dirty="0"/>
          </a:p>
        </p:txBody>
      </p:sp>
      <p:sp>
        <p:nvSpPr>
          <p:cNvPr id="5" name="Title 4">
            <a:extLst>
              <a:ext uri="{FF2B5EF4-FFF2-40B4-BE49-F238E27FC236}">
                <a16:creationId xmlns:a16="http://schemas.microsoft.com/office/drawing/2014/main" id="{FACDE816-824F-628B-0BEE-CF38318AD680}"/>
              </a:ext>
            </a:extLst>
          </p:cNvPr>
          <p:cNvSpPr>
            <a:spLocks noGrp="1"/>
          </p:cNvSpPr>
          <p:nvPr>
            <p:ph type="title"/>
          </p:nvPr>
        </p:nvSpPr>
        <p:spPr/>
        <p:txBody>
          <a:bodyPr/>
          <a:lstStyle/>
          <a:p>
            <a:r>
              <a:rPr lang="en-US" dirty="0"/>
              <a:t>Custom Extraction Models</a:t>
            </a:r>
          </a:p>
        </p:txBody>
      </p:sp>
      <p:graphicFrame>
        <p:nvGraphicFramePr>
          <p:cNvPr id="7" name="Content Placeholder 6">
            <a:extLst>
              <a:ext uri="{FF2B5EF4-FFF2-40B4-BE49-F238E27FC236}">
                <a16:creationId xmlns:a16="http://schemas.microsoft.com/office/drawing/2014/main" id="{F803AA41-854D-C470-996C-E35B94D908B4}"/>
              </a:ext>
            </a:extLst>
          </p:cNvPr>
          <p:cNvGraphicFramePr>
            <a:graphicFrameLocks noGrp="1"/>
          </p:cNvGraphicFramePr>
          <p:nvPr>
            <p:ph sz="quarter" idx="10"/>
            <p:extLst>
              <p:ext uri="{D42A27DB-BD31-4B8C-83A1-F6EECF244321}">
                <p14:modId xmlns:p14="http://schemas.microsoft.com/office/powerpoint/2010/main" val="3826033342"/>
              </p:ext>
            </p:extLst>
          </p:nvPr>
        </p:nvGraphicFramePr>
        <p:xfrm>
          <a:off x="1170708" y="2042159"/>
          <a:ext cx="9289472" cy="2973187"/>
        </p:xfrm>
        <a:graphic>
          <a:graphicData uri="http://schemas.openxmlformats.org/drawingml/2006/table">
            <a:tbl>
              <a:tblPr firstRow="1" bandRow="1">
                <a:tableStyleId>{5C22544A-7EE6-4342-B048-85BDC9FD1C3A}</a:tableStyleId>
              </a:tblPr>
              <a:tblGrid>
                <a:gridCol w="2120471">
                  <a:extLst>
                    <a:ext uri="{9D8B030D-6E8A-4147-A177-3AD203B41FA5}">
                      <a16:colId xmlns:a16="http://schemas.microsoft.com/office/drawing/2014/main" val="1209855963"/>
                    </a:ext>
                  </a:extLst>
                </a:gridCol>
                <a:gridCol w="3375655">
                  <a:extLst>
                    <a:ext uri="{9D8B030D-6E8A-4147-A177-3AD203B41FA5}">
                      <a16:colId xmlns:a16="http://schemas.microsoft.com/office/drawing/2014/main" val="552298328"/>
                    </a:ext>
                  </a:extLst>
                </a:gridCol>
                <a:gridCol w="3793346">
                  <a:extLst>
                    <a:ext uri="{9D8B030D-6E8A-4147-A177-3AD203B41FA5}">
                      <a16:colId xmlns:a16="http://schemas.microsoft.com/office/drawing/2014/main" val="114907910"/>
                    </a:ext>
                  </a:extLst>
                </a:gridCol>
              </a:tblGrid>
              <a:tr h="326724">
                <a:tc>
                  <a:txBody>
                    <a:bodyPr/>
                    <a:lstStyle/>
                    <a:p>
                      <a:pPr algn="l" fontAlgn="t"/>
                      <a:r>
                        <a:rPr lang="en-US" sz="1400" dirty="0">
                          <a:effectLst/>
                        </a:rPr>
                        <a:t>Feature</a:t>
                      </a:r>
                    </a:p>
                  </a:txBody>
                  <a:tcPr/>
                </a:tc>
                <a:tc>
                  <a:txBody>
                    <a:bodyPr/>
                    <a:lstStyle/>
                    <a:p>
                      <a:pPr algn="l" fontAlgn="t"/>
                      <a:r>
                        <a:rPr lang="en-US" sz="1400" dirty="0">
                          <a:effectLst/>
                        </a:rPr>
                        <a:t>Custom template (form)</a:t>
                      </a:r>
                    </a:p>
                  </a:txBody>
                  <a:tcPr/>
                </a:tc>
                <a:tc>
                  <a:txBody>
                    <a:bodyPr/>
                    <a:lstStyle/>
                    <a:p>
                      <a:pPr algn="l" fontAlgn="t"/>
                      <a:r>
                        <a:rPr lang="en-US" sz="1400">
                          <a:effectLst/>
                        </a:rPr>
                        <a:t>Custom neural (document)</a:t>
                      </a:r>
                    </a:p>
                  </a:txBody>
                  <a:tcPr/>
                </a:tc>
                <a:extLst>
                  <a:ext uri="{0D108BD9-81ED-4DB2-BD59-A6C34878D82A}">
                    <a16:rowId xmlns:a16="http://schemas.microsoft.com/office/drawing/2014/main" val="3237535041"/>
                  </a:ext>
                </a:extLst>
              </a:tr>
              <a:tr h="326724">
                <a:tc>
                  <a:txBody>
                    <a:bodyPr/>
                    <a:lstStyle/>
                    <a:p>
                      <a:pPr algn="l" fontAlgn="t"/>
                      <a:r>
                        <a:rPr lang="en-US" sz="1400" dirty="0">
                          <a:effectLst/>
                        </a:rPr>
                        <a:t>Document structure</a:t>
                      </a:r>
                    </a:p>
                  </a:txBody>
                  <a:tcPr anchor="ctr"/>
                </a:tc>
                <a:tc>
                  <a:txBody>
                    <a:bodyPr/>
                    <a:lstStyle/>
                    <a:p>
                      <a:pPr algn="l" fontAlgn="t"/>
                      <a:r>
                        <a:rPr lang="en-US" sz="1400" dirty="0">
                          <a:effectLst/>
                        </a:rPr>
                        <a:t>Template, form, and structured</a:t>
                      </a:r>
                    </a:p>
                  </a:txBody>
                  <a:tcPr anchor="ctr"/>
                </a:tc>
                <a:tc>
                  <a:txBody>
                    <a:bodyPr/>
                    <a:lstStyle/>
                    <a:p>
                      <a:pPr algn="l" fontAlgn="t"/>
                      <a:r>
                        <a:rPr lang="en-US" sz="1400" dirty="0">
                          <a:effectLst/>
                        </a:rPr>
                        <a:t>Structured, semi-structured, and unstructured</a:t>
                      </a:r>
                    </a:p>
                  </a:txBody>
                  <a:tcPr anchor="ctr"/>
                </a:tc>
                <a:extLst>
                  <a:ext uri="{0D108BD9-81ED-4DB2-BD59-A6C34878D82A}">
                    <a16:rowId xmlns:a16="http://schemas.microsoft.com/office/drawing/2014/main" val="3956106874"/>
                  </a:ext>
                </a:extLst>
              </a:tr>
              <a:tr h="326724">
                <a:tc>
                  <a:txBody>
                    <a:bodyPr/>
                    <a:lstStyle/>
                    <a:p>
                      <a:pPr algn="l" fontAlgn="t"/>
                      <a:r>
                        <a:rPr lang="en-US" sz="1400">
                          <a:effectLst/>
                        </a:rPr>
                        <a:t>Training time</a:t>
                      </a:r>
                    </a:p>
                  </a:txBody>
                  <a:tcPr anchor="ctr"/>
                </a:tc>
                <a:tc>
                  <a:txBody>
                    <a:bodyPr/>
                    <a:lstStyle/>
                    <a:p>
                      <a:pPr algn="l" fontAlgn="t"/>
                      <a:r>
                        <a:rPr lang="en-US" sz="1400">
                          <a:effectLst/>
                        </a:rPr>
                        <a:t>1 to 5 minutes</a:t>
                      </a:r>
                    </a:p>
                  </a:txBody>
                  <a:tcPr anchor="ctr"/>
                </a:tc>
                <a:tc>
                  <a:txBody>
                    <a:bodyPr/>
                    <a:lstStyle/>
                    <a:p>
                      <a:pPr algn="l" fontAlgn="t"/>
                      <a:r>
                        <a:rPr lang="en-US" sz="1400">
                          <a:effectLst/>
                        </a:rPr>
                        <a:t>20 minutes to 1 hour</a:t>
                      </a:r>
                    </a:p>
                  </a:txBody>
                  <a:tcPr anchor="ctr"/>
                </a:tc>
                <a:extLst>
                  <a:ext uri="{0D108BD9-81ED-4DB2-BD59-A6C34878D82A}">
                    <a16:rowId xmlns:a16="http://schemas.microsoft.com/office/drawing/2014/main" val="1984727523"/>
                  </a:ext>
                </a:extLst>
              </a:tr>
              <a:tr h="555430">
                <a:tc>
                  <a:txBody>
                    <a:bodyPr/>
                    <a:lstStyle/>
                    <a:p>
                      <a:pPr algn="l" fontAlgn="t"/>
                      <a:r>
                        <a:rPr lang="en-US" sz="1400" dirty="0">
                          <a:effectLst/>
                        </a:rPr>
                        <a:t>Data extraction</a:t>
                      </a:r>
                    </a:p>
                  </a:txBody>
                  <a:tcPr anchor="ctr"/>
                </a:tc>
                <a:tc>
                  <a:txBody>
                    <a:bodyPr/>
                    <a:lstStyle/>
                    <a:p>
                      <a:pPr algn="l" fontAlgn="t"/>
                      <a:r>
                        <a:rPr lang="en-US" sz="1400" dirty="0">
                          <a:effectLst/>
                        </a:rPr>
                        <a:t>Key-value pairs, tables, selection marks, coordinates, and signatures</a:t>
                      </a:r>
                    </a:p>
                  </a:txBody>
                  <a:tcPr anchor="ctr"/>
                </a:tc>
                <a:tc>
                  <a:txBody>
                    <a:bodyPr/>
                    <a:lstStyle/>
                    <a:p>
                      <a:pPr algn="l" fontAlgn="t"/>
                      <a:r>
                        <a:rPr lang="en-US" sz="1400" dirty="0">
                          <a:effectLst/>
                        </a:rPr>
                        <a:t>Key-value pairs, selection marks and tables</a:t>
                      </a:r>
                    </a:p>
                  </a:txBody>
                  <a:tcPr anchor="ctr"/>
                </a:tc>
                <a:extLst>
                  <a:ext uri="{0D108BD9-81ED-4DB2-BD59-A6C34878D82A}">
                    <a16:rowId xmlns:a16="http://schemas.microsoft.com/office/drawing/2014/main" val="1988360670"/>
                  </a:ext>
                </a:extLst>
              </a:tr>
              <a:tr h="326724">
                <a:tc>
                  <a:txBody>
                    <a:bodyPr/>
                    <a:lstStyle/>
                    <a:p>
                      <a:pPr algn="l" fontAlgn="t"/>
                      <a:r>
                        <a:rPr lang="en-US" sz="1400">
                          <a:effectLst/>
                        </a:rPr>
                        <a:t>Document variations</a:t>
                      </a:r>
                    </a:p>
                  </a:txBody>
                  <a:tcPr anchor="ctr"/>
                </a:tc>
                <a:tc>
                  <a:txBody>
                    <a:bodyPr/>
                    <a:lstStyle/>
                    <a:p>
                      <a:pPr algn="l" fontAlgn="t"/>
                      <a:r>
                        <a:rPr lang="en-US" sz="1400">
                          <a:effectLst/>
                        </a:rPr>
                        <a:t>Requires a model per each variation</a:t>
                      </a:r>
                    </a:p>
                  </a:txBody>
                  <a:tcPr anchor="ctr"/>
                </a:tc>
                <a:tc>
                  <a:txBody>
                    <a:bodyPr/>
                    <a:lstStyle/>
                    <a:p>
                      <a:pPr algn="l" fontAlgn="t"/>
                      <a:r>
                        <a:rPr lang="en-US" sz="1400" dirty="0">
                          <a:effectLst/>
                        </a:rPr>
                        <a:t>Uses a single model for all variations</a:t>
                      </a:r>
                    </a:p>
                  </a:txBody>
                  <a:tcPr anchor="ctr"/>
                </a:tc>
                <a:extLst>
                  <a:ext uri="{0D108BD9-81ED-4DB2-BD59-A6C34878D82A}">
                    <a16:rowId xmlns:a16="http://schemas.microsoft.com/office/drawing/2014/main" val="2088224854"/>
                  </a:ext>
                </a:extLst>
              </a:tr>
              <a:tr h="784137">
                <a:tc>
                  <a:txBody>
                    <a:bodyPr/>
                    <a:lstStyle/>
                    <a:p>
                      <a:pPr algn="l" fontAlgn="t"/>
                      <a:r>
                        <a:rPr lang="en-US" sz="1400" dirty="0">
                          <a:effectLst/>
                        </a:rPr>
                        <a:t>Language support</a:t>
                      </a:r>
                    </a:p>
                  </a:txBody>
                  <a:tcPr anchor="ctr"/>
                </a:tc>
                <a:tc>
                  <a:txBody>
                    <a:bodyPr/>
                    <a:lstStyle/>
                    <a:p>
                      <a:pPr algn="l" fontAlgn="t"/>
                      <a:r>
                        <a:rPr lang="en-US" sz="1400" dirty="0">
                          <a:effectLst/>
                        </a:rPr>
                        <a:t>Printed and handwritten</a:t>
                      </a:r>
                    </a:p>
                    <a:p>
                      <a:pPr algn="l" fontAlgn="t"/>
                      <a:r>
                        <a:rPr lang="en-US" sz="1400" dirty="0">
                          <a:effectLst/>
                        </a:rPr>
                        <a:t>300 languages</a:t>
                      </a:r>
                    </a:p>
                    <a:p>
                      <a:pPr algn="l" fontAlgn="t"/>
                      <a:r>
                        <a:rPr lang="en-US" sz="1400" dirty="0">
                          <a:effectLst/>
                        </a:rPr>
                        <a:t>Multiple </a:t>
                      </a:r>
                      <a:r>
                        <a:rPr lang="en-US" sz="1400" u="none" strike="noStrike" dirty="0">
                          <a:effectLst/>
                          <a:hlinkClick r:id="rId2"/>
                        </a:rPr>
                        <a:t>language support</a:t>
                      </a:r>
                      <a:endParaRPr lang="en-US" sz="1400" dirty="0">
                        <a:effectLst/>
                      </a:endParaRPr>
                    </a:p>
                  </a:txBody>
                  <a:tcPr anchor="ctr"/>
                </a:tc>
                <a:tc>
                  <a:txBody>
                    <a:bodyPr/>
                    <a:lstStyle/>
                    <a:p>
                      <a:pPr algn="l" fontAlgn="t"/>
                      <a:r>
                        <a:rPr lang="en-US" sz="1400" dirty="0">
                          <a:effectLst/>
                        </a:rPr>
                        <a:t>Printed and handwritten</a:t>
                      </a:r>
                      <a:br>
                        <a:rPr lang="en-US" sz="1400" dirty="0">
                          <a:effectLst/>
                        </a:rPr>
                      </a:br>
                      <a:r>
                        <a:rPr lang="en-US" sz="1400" dirty="0">
                          <a:effectLst/>
                        </a:rPr>
                        <a:t>48 languages</a:t>
                      </a:r>
                    </a:p>
                    <a:p>
                      <a:pPr algn="l" fontAlgn="t"/>
                      <a:r>
                        <a:rPr lang="en-US" sz="1400" u="none" strike="noStrike" dirty="0">
                          <a:effectLst/>
                          <a:hlinkClick r:id="rId3"/>
                        </a:rPr>
                        <a:t>language support</a:t>
                      </a:r>
                      <a:endParaRPr lang="en-US" sz="1400" dirty="0">
                        <a:effectLst/>
                      </a:endParaRPr>
                    </a:p>
                  </a:txBody>
                  <a:tcPr anchor="ctr"/>
                </a:tc>
                <a:extLst>
                  <a:ext uri="{0D108BD9-81ED-4DB2-BD59-A6C34878D82A}">
                    <a16:rowId xmlns:a16="http://schemas.microsoft.com/office/drawing/2014/main" val="3382121287"/>
                  </a:ext>
                </a:extLst>
              </a:tr>
              <a:tr h="326724">
                <a:tc>
                  <a:txBody>
                    <a:bodyPr/>
                    <a:lstStyle/>
                    <a:p>
                      <a:pPr algn="l" fontAlgn="t"/>
                      <a:r>
                        <a:rPr lang="en-US" sz="1400" dirty="0">
                          <a:effectLst/>
                        </a:rPr>
                        <a:t>Accuracy</a:t>
                      </a:r>
                    </a:p>
                  </a:txBody>
                  <a:tcPr anchor="ctr"/>
                </a:tc>
                <a:tc>
                  <a:txBody>
                    <a:bodyPr/>
                    <a:lstStyle/>
                    <a:p>
                      <a:pPr algn="l" fontAlgn="t"/>
                      <a:r>
                        <a:rPr lang="en-US" sz="1400" dirty="0">
                          <a:effectLst/>
                        </a:rPr>
                        <a:t>Generated during training</a:t>
                      </a:r>
                    </a:p>
                  </a:txBody>
                  <a:tcPr anchor="ctr"/>
                </a:tc>
                <a:tc>
                  <a:txBody>
                    <a:bodyPr/>
                    <a:lstStyle/>
                    <a:p>
                      <a:pPr algn="l" fontAlgn="t"/>
                      <a:r>
                        <a:rPr lang="en-US" sz="1400" dirty="0">
                          <a:effectLst/>
                        </a:rPr>
                        <a:t>Requires a validation dataset to be computed</a:t>
                      </a:r>
                    </a:p>
                  </a:txBody>
                  <a:tcPr anchor="ctr"/>
                </a:tc>
                <a:extLst>
                  <a:ext uri="{0D108BD9-81ED-4DB2-BD59-A6C34878D82A}">
                    <a16:rowId xmlns:a16="http://schemas.microsoft.com/office/drawing/2014/main" val="672863302"/>
                  </a:ext>
                </a:extLst>
              </a:tr>
            </a:tbl>
          </a:graphicData>
        </a:graphic>
      </p:graphicFrame>
    </p:spTree>
    <p:extLst>
      <p:ext uri="{BB962C8B-B14F-4D97-AF65-F5344CB8AC3E}">
        <p14:creationId xmlns:p14="http://schemas.microsoft.com/office/powerpoint/2010/main" val="19544795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dirty="0"/>
              <a:t>Template vs Neural Documents</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220350" y="935485"/>
            <a:ext cx="3667000" cy="4339590"/>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161367" y="933580"/>
            <a:ext cx="3667456" cy="4343400"/>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061596"/>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48964"/>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48964"/>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566827" y="5142672"/>
            <a:ext cx="1798115" cy="45413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925444"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Neural</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Template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58073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0465-674F-B098-CF77-1DFD49322203}"/>
              </a:ext>
            </a:extLst>
          </p:cNvPr>
          <p:cNvSpPr>
            <a:spLocks noGrp="1"/>
          </p:cNvSpPr>
          <p:nvPr>
            <p:ph type="title"/>
          </p:nvPr>
        </p:nvSpPr>
        <p:spPr/>
        <p:txBody>
          <a:bodyPr/>
          <a:lstStyle/>
          <a:p>
            <a:r>
              <a:rPr lang="en-US" dirty="0"/>
              <a:t>Train a custom model</a:t>
            </a:r>
          </a:p>
        </p:txBody>
      </p:sp>
      <p:graphicFrame>
        <p:nvGraphicFramePr>
          <p:cNvPr id="3" name="Diagram 2">
            <a:extLst>
              <a:ext uri="{FF2B5EF4-FFF2-40B4-BE49-F238E27FC236}">
                <a16:creationId xmlns:a16="http://schemas.microsoft.com/office/drawing/2014/main" id="{460F5935-F142-8E0A-64D4-41A1EC8B86E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50646880"/>
              </p:ext>
            </p:extLst>
          </p:nvPr>
        </p:nvGraphicFramePr>
        <p:xfrm>
          <a:off x="493593" y="1550940"/>
          <a:ext cx="11021647" cy="582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7148C232-71F8-3196-F937-D5DAE4DE69B5}"/>
              </a:ext>
            </a:extLst>
          </p:cNvPr>
          <p:cNvSpPr txBox="1">
            <a:spLocks/>
          </p:cNvSpPr>
          <p:nvPr/>
        </p:nvSpPr>
        <p:spPr>
          <a:xfrm>
            <a:off x="1060214" y="1657237"/>
            <a:ext cx="2865437" cy="3412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Prepare documents</a:t>
            </a:r>
          </a:p>
        </p:txBody>
      </p:sp>
      <p:grpSp>
        <p:nvGrpSpPr>
          <p:cNvPr id="5" name="Group 4" descr="Sample showing multiple documents.">
            <a:extLst>
              <a:ext uri="{FF2B5EF4-FFF2-40B4-BE49-F238E27FC236}">
                <a16:creationId xmlns:a16="http://schemas.microsoft.com/office/drawing/2014/main" id="{9B8EAE47-60B8-3BFE-0CA6-8E076B7C016D}"/>
              </a:ext>
            </a:extLst>
          </p:cNvPr>
          <p:cNvGrpSpPr/>
          <p:nvPr/>
        </p:nvGrpSpPr>
        <p:grpSpPr>
          <a:xfrm>
            <a:off x="537049" y="3050335"/>
            <a:ext cx="2665786" cy="2189359"/>
            <a:chOff x="537049" y="3050335"/>
            <a:chExt cx="2665786" cy="2189359"/>
          </a:xfrm>
        </p:grpSpPr>
        <p:pic>
          <p:nvPicPr>
            <p:cNvPr id="6" name="Picture 5">
              <a:extLst>
                <a:ext uri="{FF2B5EF4-FFF2-40B4-BE49-F238E27FC236}">
                  <a16:creationId xmlns:a16="http://schemas.microsoft.com/office/drawing/2014/main" id="{6E3AFB78-9EB7-4261-A000-3BE881560FB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132" y="3052383"/>
              <a:ext cx="744818" cy="954634"/>
            </a:xfrm>
            <a:prstGeom prst="rect">
              <a:avLst/>
            </a:prstGeom>
          </p:spPr>
        </p:pic>
        <p:pic>
          <p:nvPicPr>
            <p:cNvPr id="7" name="Picture 6">
              <a:extLst>
                <a:ext uri="{FF2B5EF4-FFF2-40B4-BE49-F238E27FC236}">
                  <a16:creationId xmlns:a16="http://schemas.microsoft.com/office/drawing/2014/main" id="{EA1EED9B-40C3-8886-0DE1-613CBCA1D4F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3288" y="3050335"/>
              <a:ext cx="744819" cy="956682"/>
            </a:xfrm>
            <a:prstGeom prst="rect">
              <a:avLst/>
            </a:prstGeom>
          </p:spPr>
        </p:pic>
        <p:pic>
          <p:nvPicPr>
            <p:cNvPr id="8" name="Picture 7">
              <a:extLst>
                <a:ext uri="{FF2B5EF4-FFF2-40B4-BE49-F238E27FC236}">
                  <a16:creationId xmlns:a16="http://schemas.microsoft.com/office/drawing/2014/main" id="{DC31595C-C5AC-452A-BCA8-9EC1214F367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049" y="4285059"/>
              <a:ext cx="741169" cy="954635"/>
            </a:xfrm>
            <a:prstGeom prst="rect">
              <a:avLst/>
            </a:prstGeom>
          </p:spPr>
        </p:pic>
        <p:pic>
          <p:nvPicPr>
            <p:cNvPr id="9" name="Picture 8">
              <a:extLst>
                <a:ext uri="{FF2B5EF4-FFF2-40B4-BE49-F238E27FC236}">
                  <a16:creationId xmlns:a16="http://schemas.microsoft.com/office/drawing/2014/main" id="{5B37750B-A2A9-E1BF-7FD8-9791593AE88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2038" y="4285058"/>
              <a:ext cx="741365" cy="954635"/>
            </a:xfrm>
            <a:prstGeom prst="rect">
              <a:avLst/>
            </a:prstGeom>
          </p:spPr>
        </p:pic>
        <p:pic>
          <p:nvPicPr>
            <p:cNvPr id="10" name="Picture 9">
              <a:extLst>
                <a:ext uri="{FF2B5EF4-FFF2-40B4-BE49-F238E27FC236}">
                  <a16:creationId xmlns:a16="http://schemas.microsoft.com/office/drawing/2014/main" id="{3EC84210-B9B5-93FF-6DFE-7691F098BB4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9344" y="4285058"/>
              <a:ext cx="743491" cy="954635"/>
            </a:xfrm>
            <a:prstGeom prst="rect">
              <a:avLst/>
            </a:prstGeom>
          </p:spPr>
        </p:pic>
      </p:grpSp>
      <p:sp>
        <p:nvSpPr>
          <p:cNvPr id="11" name="Content Placeholder 5">
            <a:extLst>
              <a:ext uri="{FF2B5EF4-FFF2-40B4-BE49-F238E27FC236}">
                <a16:creationId xmlns:a16="http://schemas.microsoft.com/office/drawing/2014/main" id="{8644A5B6-C966-C3B5-ACFC-5B8A8506D4DA}"/>
              </a:ext>
            </a:extLst>
          </p:cNvPr>
          <p:cNvSpPr txBox="1">
            <a:spLocks/>
          </p:cNvSpPr>
          <p:nvPr/>
        </p:nvSpPr>
        <p:spPr>
          <a:xfrm>
            <a:off x="5170680" y="1642696"/>
            <a:ext cx="1850637" cy="3284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Labeling</a:t>
            </a:r>
          </a:p>
        </p:txBody>
      </p:sp>
      <p:sp>
        <p:nvSpPr>
          <p:cNvPr id="12" name="Content Placeholder 7">
            <a:extLst>
              <a:ext uri="{FF2B5EF4-FFF2-40B4-BE49-F238E27FC236}">
                <a16:creationId xmlns:a16="http://schemas.microsoft.com/office/drawing/2014/main" id="{3555DB2F-65D6-5F12-B34B-1542E23CBD45}"/>
              </a:ext>
            </a:extLst>
          </p:cNvPr>
          <p:cNvSpPr txBox="1">
            <a:spLocks/>
          </p:cNvSpPr>
          <p:nvPr/>
        </p:nvSpPr>
        <p:spPr>
          <a:xfrm>
            <a:off x="9043209" y="1684634"/>
            <a:ext cx="1576300" cy="2865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pPr>
            <a:r>
              <a:rPr lang="en-US" sz="2000" kern="0" dirty="0">
                <a:solidFill>
                  <a:schemeClr val="tx1"/>
                </a:solidFill>
              </a:rPr>
              <a:t>Training</a:t>
            </a:r>
          </a:p>
        </p:txBody>
      </p:sp>
      <p:sp>
        <p:nvSpPr>
          <p:cNvPr id="13" name="Content Placeholder 9">
            <a:extLst>
              <a:ext uri="{FF2B5EF4-FFF2-40B4-BE49-F238E27FC236}">
                <a16:creationId xmlns:a16="http://schemas.microsoft.com/office/drawing/2014/main" id="{0A676348-1C8F-144E-DFC0-9C51BCCE0556}"/>
              </a:ext>
            </a:extLst>
          </p:cNvPr>
          <p:cNvSpPr txBox="1">
            <a:spLocks/>
          </p:cNvSpPr>
          <p:nvPr/>
        </p:nvSpPr>
        <p:spPr>
          <a:xfrm>
            <a:off x="630945" y="6206824"/>
            <a:ext cx="9263063" cy="4794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Bef>
                <a:spcPts val="0"/>
              </a:spcBef>
              <a:buSzTx/>
              <a:defRPr/>
            </a:pPr>
            <a:endParaRPr lang="en-US" sz="1800" dirty="0">
              <a:solidFill>
                <a:srgbClr val="50E6FF"/>
              </a:solidFill>
              <a:latin typeface="Segoe UI"/>
              <a:ea typeface="맑은 고딕"/>
              <a:cs typeface="+mn-cs"/>
            </a:endParaRPr>
          </a:p>
        </p:txBody>
      </p:sp>
      <p:pic>
        <p:nvPicPr>
          <p:cNvPr id="14" name="Picture 13">
            <a:extLst>
              <a:ext uri="{FF2B5EF4-FFF2-40B4-BE49-F238E27FC236}">
                <a16:creationId xmlns:a16="http://schemas.microsoft.com/office/drawing/2014/main" id="{68D45894-850B-C35B-B8AE-5D8C8036CC89}"/>
              </a:ext>
            </a:extLst>
          </p:cNvPr>
          <p:cNvPicPr>
            <a:picLocks noChangeAspect="1"/>
          </p:cNvPicPr>
          <p:nvPr/>
        </p:nvPicPr>
        <p:blipFill>
          <a:blip r:embed="rId12"/>
          <a:stretch>
            <a:fillRect/>
          </a:stretch>
        </p:blipFill>
        <p:spPr>
          <a:xfrm>
            <a:off x="3679013" y="2575223"/>
            <a:ext cx="4833973" cy="3148036"/>
          </a:xfrm>
          <a:prstGeom prst="rect">
            <a:avLst/>
          </a:prstGeom>
        </p:spPr>
      </p:pic>
      <p:pic>
        <p:nvPicPr>
          <p:cNvPr id="15" name="Picture 14">
            <a:extLst>
              <a:ext uri="{FF2B5EF4-FFF2-40B4-BE49-F238E27FC236}">
                <a16:creationId xmlns:a16="http://schemas.microsoft.com/office/drawing/2014/main" id="{98CB18A8-0615-9C9D-EB7F-08B610C8ED9E}"/>
              </a:ext>
            </a:extLst>
          </p:cNvPr>
          <p:cNvPicPr>
            <a:picLocks noChangeAspect="1"/>
          </p:cNvPicPr>
          <p:nvPr/>
        </p:nvPicPr>
        <p:blipFill>
          <a:blip r:embed="rId13"/>
          <a:stretch>
            <a:fillRect/>
          </a:stretch>
        </p:blipFill>
        <p:spPr>
          <a:xfrm>
            <a:off x="8703938" y="2575223"/>
            <a:ext cx="2568686" cy="3148036"/>
          </a:xfrm>
          <a:prstGeom prst="rect">
            <a:avLst/>
          </a:prstGeom>
        </p:spPr>
      </p:pic>
    </p:spTree>
    <p:extLst>
      <p:ext uri="{BB962C8B-B14F-4D97-AF65-F5344CB8AC3E}">
        <p14:creationId xmlns:p14="http://schemas.microsoft.com/office/powerpoint/2010/main" val="1166386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0F64-C431-772E-92BC-37C242DCF09B}"/>
              </a:ext>
            </a:extLst>
          </p:cNvPr>
          <p:cNvSpPr>
            <a:spLocks noGrp="1"/>
          </p:cNvSpPr>
          <p:nvPr>
            <p:ph type="title"/>
          </p:nvPr>
        </p:nvSpPr>
        <p:spPr/>
        <p:txBody>
          <a:bodyPr/>
          <a:lstStyle/>
          <a:p>
            <a:r>
              <a:rPr lang="en-US" dirty="0"/>
              <a:t>Labeling Best Practices</a:t>
            </a:r>
          </a:p>
        </p:txBody>
      </p:sp>
      <p:sp>
        <p:nvSpPr>
          <p:cNvPr id="4" name="Content Placeholder 3">
            <a:extLst>
              <a:ext uri="{FF2B5EF4-FFF2-40B4-BE49-F238E27FC236}">
                <a16:creationId xmlns:a16="http://schemas.microsoft.com/office/drawing/2014/main" id="{31A62367-3233-3511-F7C1-22DD4F2AEF0F}"/>
              </a:ext>
            </a:extLst>
          </p:cNvPr>
          <p:cNvSpPr>
            <a:spLocks noGrp="1"/>
          </p:cNvSpPr>
          <p:nvPr>
            <p:ph sz="quarter" idx="10"/>
          </p:nvPr>
        </p:nvSpPr>
        <p:spPr>
          <a:xfrm>
            <a:off x="584200" y="1435100"/>
            <a:ext cx="11018838" cy="4616648"/>
          </a:xfrm>
        </p:spPr>
        <p:txBody>
          <a:bodyPr/>
          <a:lstStyle/>
          <a:p>
            <a:r>
              <a:rPr lang="en-US" sz="2000" b="1" i="0" dirty="0">
                <a:solidFill>
                  <a:srgbClr val="161616"/>
                </a:solidFill>
                <a:effectLst/>
                <a:highlight>
                  <a:srgbClr val="FFFFFF"/>
                </a:highlight>
                <a:latin typeface="Segoe UI" panose="020B0502040204020203" pitchFamily="34" charset="0"/>
              </a:rPr>
              <a:t>Document formats</a:t>
            </a:r>
            <a:r>
              <a:rPr lang="en-US" sz="2000" b="0" i="0" dirty="0">
                <a:solidFill>
                  <a:srgbClr val="161616"/>
                </a:solidFill>
                <a:effectLst/>
                <a:highlight>
                  <a:srgbClr val="FFFFFF"/>
                </a:highlight>
                <a:latin typeface="Segoe UI" panose="020B0502040204020203" pitchFamily="34" charset="0"/>
              </a:rPr>
              <a:t>: If you expect to analyze both digital and scanned documents, add a few examples of each type to the training dataset</a:t>
            </a:r>
          </a:p>
          <a:p>
            <a:r>
              <a:rPr lang="en-US" sz="2000" b="1" i="0" dirty="0">
                <a:solidFill>
                  <a:srgbClr val="161616"/>
                </a:solidFill>
                <a:effectLst/>
                <a:highlight>
                  <a:srgbClr val="FFFFFF"/>
                </a:highlight>
                <a:latin typeface="Segoe UI" panose="020B0502040204020203" pitchFamily="34" charset="0"/>
              </a:rPr>
              <a:t>Tables</a:t>
            </a:r>
            <a:r>
              <a:rPr lang="en-US" sz="2000" b="0" i="0" dirty="0">
                <a:solidFill>
                  <a:srgbClr val="161616"/>
                </a:solidFill>
                <a:effectLst/>
                <a:highlight>
                  <a:srgbClr val="FFFFFF"/>
                </a:highlight>
                <a:latin typeface="Segoe UI" panose="020B0502040204020203" pitchFamily="34" charset="0"/>
              </a:rPr>
              <a:t>: For documents containing tables with a variable number of rows, ensure that the training dataset also represents documents with different numbers of rows.</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Multi page tables</a:t>
            </a:r>
            <a:r>
              <a:rPr lang="en-US" sz="2000" b="0" i="0" dirty="0">
                <a:solidFill>
                  <a:srgbClr val="161616"/>
                </a:solidFill>
                <a:effectLst/>
                <a:highlight>
                  <a:srgbClr val="FFFFFF"/>
                </a:highlight>
                <a:latin typeface="Segoe UI" panose="020B0502040204020203" pitchFamily="34" charset="0"/>
              </a:rPr>
              <a:t>: When tables span multiple pages, label a single table. Add documents to the training dataset with the expected variations represented—documents with the table on a single page only and documents with the table spanning two or more pages with all the rows labeled.</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Optional fields</a:t>
            </a:r>
            <a:r>
              <a:rPr lang="en-US" sz="2000" b="0" i="0" dirty="0">
                <a:solidFill>
                  <a:srgbClr val="161616"/>
                </a:solidFill>
                <a:effectLst/>
                <a:highlight>
                  <a:srgbClr val="FFFFFF"/>
                </a:highlight>
                <a:latin typeface="Segoe UI" panose="020B0502040204020203" pitchFamily="34" charset="0"/>
              </a:rPr>
              <a:t>: If your dataset contains documents with optional fields, validate that the training dataset has a few documents with the options represented.</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Region labeling (custom template)</a:t>
            </a:r>
            <a:r>
              <a:rPr lang="en-US" sz="2000" b="0" i="0" dirty="0">
                <a:solidFill>
                  <a:srgbClr val="161616"/>
                </a:solidFill>
                <a:effectLst/>
                <a:highlight>
                  <a:srgbClr val="FFFFFF"/>
                </a:highlight>
                <a:latin typeface="Segoe UI" panose="020B0502040204020203" pitchFamily="34" charset="0"/>
              </a:rPr>
              <a:t>. Labeling specific regions allows you to define a value when none exists. If the value is optional, ensure that you leave a few sample documents with the region not labeled. When labeling regions, don't include the surrounding text with the label.</a:t>
            </a:r>
          </a:p>
          <a:p>
            <a:pPr algn="l">
              <a:buFont typeface="Arial" panose="020B0604020202020204" pitchFamily="34" charset="0"/>
              <a:buChar char="•"/>
            </a:pPr>
            <a:r>
              <a:rPr lang="en-US" sz="2000" b="1" i="0" dirty="0">
                <a:solidFill>
                  <a:srgbClr val="161616"/>
                </a:solidFill>
                <a:effectLst/>
                <a:highlight>
                  <a:srgbClr val="FFFFFF"/>
                </a:highlight>
                <a:latin typeface="Segoe UI" panose="020B0502040204020203" pitchFamily="34" charset="0"/>
              </a:rPr>
              <a:t>Overlapping fields (custom neural)</a:t>
            </a:r>
            <a:r>
              <a:rPr lang="en-US" sz="2000" b="0" i="0" dirty="0">
                <a:solidFill>
                  <a:srgbClr val="161616"/>
                </a:solidFill>
                <a:effectLst/>
                <a:highlight>
                  <a:srgbClr val="FFFFFF"/>
                </a:highlight>
                <a:latin typeface="Segoe UI" panose="020B0502040204020203" pitchFamily="34" charset="0"/>
              </a:rPr>
              <a:t>. Label the field overlaps using region labeling. Ensure that you have at least on sample that describes how the fields can overlap in your training dataset.</a:t>
            </a:r>
          </a:p>
        </p:txBody>
      </p:sp>
    </p:spTree>
    <p:extLst>
      <p:ext uri="{BB962C8B-B14F-4D97-AF65-F5344CB8AC3E}">
        <p14:creationId xmlns:p14="http://schemas.microsoft.com/office/powerpoint/2010/main" val="3829037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DDD3-76BA-DF46-6DC0-371AAC899D22}"/>
              </a:ext>
            </a:extLst>
          </p:cNvPr>
          <p:cNvSpPr>
            <a:spLocks noGrp="1"/>
          </p:cNvSpPr>
          <p:nvPr>
            <p:ph type="title"/>
          </p:nvPr>
        </p:nvSpPr>
        <p:spPr/>
        <p:txBody>
          <a:bodyPr/>
          <a:lstStyle/>
          <a:p>
            <a:endParaRPr lang="en-US"/>
          </a:p>
        </p:txBody>
      </p:sp>
      <p:pic>
        <p:nvPicPr>
          <p:cNvPr id="2050" name="Picture 2" descr="Screenshot of a sample form document needed for custom model training.">
            <a:extLst>
              <a:ext uri="{FF2B5EF4-FFF2-40B4-BE49-F238E27FC236}">
                <a16:creationId xmlns:a16="http://schemas.microsoft.com/office/drawing/2014/main" id="{6A151A26-5C5B-AA0A-6840-8BCC857BB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6413"/>
            <a:ext cx="12192000" cy="58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659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5339-67FA-B12C-B0C3-07DAA66AD6A7}"/>
              </a:ext>
            </a:extLst>
          </p:cNvPr>
          <p:cNvSpPr>
            <a:spLocks noGrp="1"/>
          </p:cNvSpPr>
          <p:nvPr>
            <p:ph type="title"/>
          </p:nvPr>
        </p:nvSpPr>
        <p:spPr/>
        <p:txBody>
          <a:bodyPr/>
          <a:lstStyle/>
          <a:p>
            <a:r>
              <a:rPr lang="en-US" dirty="0"/>
              <a:t>Composed Model</a:t>
            </a:r>
          </a:p>
        </p:txBody>
      </p:sp>
      <p:sp>
        <p:nvSpPr>
          <p:cNvPr id="3" name="Content Placeholder 2">
            <a:extLst>
              <a:ext uri="{FF2B5EF4-FFF2-40B4-BE49-F238E27FC236}">
                <a16:creationId xmlns:a16="http://schemas.microsoft.com/office/drawing/2014/main" id="{9330AF2D-F5BB-CD05-EDEC-ABBEBBD8DB39}"/>
              </a:ext>
            </a:extLst>
          </p:cNvPr>
          <p:cNvSpPr>
            <a:spLocks noGrp="1"/>
          </p:cNvSpPr>
          <p:nvPr>
            <p:ph sz="quarter" idx="10"/>
          </p:nvPr>
        </p:nvSpPr>
        <p:spPr>
          <a:xfrm>
            <a:off x="584200" y="1435100"/>
            <a:ext cx="11018838" cy="3656386"/>
          </a:xfrm>
        </p:spPr>
        <p:txBody>
          <a:bodyPr/>
          <a:lstStyle/>
          <a:p>
            <a:r>
              <a:rPr lang="en-US" sz="2200" dirty="0"/>
              <a:t>Assign multiple custom models to a composed model called with a single model ID</a:t>
            </a:r>
          </a:p>
          <a:p>
            <a:endParaRPr lang="en-US" sz="2200" dirty="0"/>
          </a:p>
          <a:p>
            <a:r>
              <a:rPr lang="en-US" sz="2200" b="1" dirty="0"/>
              <a:t>Custom form</a:t>
            </a:r>
            <a:r>
              <a:rPr lang="en-US" sz="2200" dirty="0"/>
              <a:t> and </a:t>
            </a:r>
            <a:r>
              <a:rPr lang="en-US" sz="2200" b="1" i="1" dirty="0"/>
              <a:t>Custom template</a:t>
            </a:r>
            <a:r>
              <a:rPr lang="en-US" sz="2200" b="1" dirty="0"/>
              <a:t> </a:t>
            </a:r>
            <a:r>
              <a:rPr lang="en-US" sz="2200" dirty="0"/>
              <a:t>models can be composed together into a single composed model</a:t>
            </a:r>
          </a:p>
          <a:p>
            <a:r>
              <a:rPr lang="en-US" sz="2200" dirty="0"/>
              <a:t>For </a:t>
            </a:r>
            <a:r>
              <a:rPr lang="en-US" sz="2200" b="1" dirty="0"/>
              <a:t>custom template</a:t>
            </a:r>
            <a:r>
              <a:rPr lang="en-US" sz="2200" dirty="0"/>
              <a:t> models, the composed model can be created using variations of a custom template or different form types. This operation is useful when incoming forms belong to one of several templates.</a:t>
            </a:r>
          </a:p>
          <a:p>
            <a:r>
              <a:rPr lang="en-US" sz="2200" dirty="0"/>
              <a:t>For </a:t>
            </a:r>
            <a:r>
              <a:rPr lang="en-US" sz="2200" b="1" dirty="0"/>
              <a:t>Custom neural </a:t>
            </a:r>
            <a:r>
              <a:rPr lang="en-US" sz="2200" dirty="0"/>
              <a:t>models the best practice is to add all the different variations of a single document type into a single training dataset and train on custom neural model unless there are more than 15 variations</a:t>
            </a:r>
          </a:p>
        </p:txBody>
      </p:sp>
    </p:spTree>
    <p:extLst>
      <p:ext uri="{BB962C8B-B14F-4D97-AF65-F5344CB8AC3E}">
        <p14:creationId xmlns:p14="http://schemas.microsoft.com/office/powerpoint/2010/main" val="39783689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09C9-2769-072D-AFAB-40A5E4A990A1}"/>
              </a:ext>
            </a:extLst>
          </p:cNvPr>
          <p:cNvSpPr>
            <a:spLocks noGrp="1"/>
          </p:cNvSpPr>
          <p:nvPr>
            <p:ph type="title"/>
          </p:nvPr>
        </p:nvSpPr>
        <p:spPr>
          <a:xfrm>
            <a:off x="588263" y="457200"/>
            <a:ext cx="11018520" cy="553998"/>
          </a:xfrm>
        </p:spPr>
        <p:txBody>
          <a:bodyPr/>
          <a:lstStyle/>
          <a:p>
            <a:r>
              <a:rPr lang="en-US" dirty="0"/>
              <a:t>Custom </a:t>
            </a:r>
            <a:r>
              <a:rPr lang="en-US" sz="3600" dirty="0"/>
              <a:t>Classification Model</a:t>
            </a:r>
            <a:endParaRPr lang="en-US" dirty="0"/>
          </a:p>
        </p:txBody>
      </p:sp>
      <p:sp>
        <p:nvSpPr>
          <p:cNvPr id="3" name="Content Placeholder 2">
            <a:extLst>
              <a:ext uri="{FF2B5EF4-FFF2-40B4-BE49-F238E27FC236}">
                <a16:creationId xmlns:a16="http://schemas.microsoft.com/office/drawing/2014/main" id="{677F20C0-9B7A-7011-C2CB-9ABBDFC07A4B}"/>
              </a:ext>
            </a:extLst>
          </p:cNvPr>
          <p:cNvSpPr>
            <a:spLocks noGrp="1"/>
          </p:cNvSpPr>
          <p:nvPr>
            <p:ph sz="quarter" idx="10"/>
          </p:nvPr>
        </p:nvSpPr>
        <p:spPr>
          <a:xfrm>
            <a:off x="584200" y="1109517"/>
            <a:ext cx="11018838" cy="5269135"/>
          </a:xfrm>
        </p:spPr>
        <p:txBody>
          <a:bodyPr/>
          <a:lstStyle/>
          <a:p>
            <a:r>
              <a:rPr lang="en-US" sz="2400" dirty="0">
                <a:solidFill>
                  <a:srgbClr val="161616"/>
                </a:solidFill>
                <a:highlight>
                  <a:srgbClr val="FFFFFF"/>
                </a:highlight>
                <a:latin typeface="Segoe UI" panose="020B0502040204020203" pitchFamily="34" charset="0"/>
              </a:rPr>
              <a:t>Deep-learning-model types that combine layout and language features to accurately detect and identify documents</a:t>
            </a:r>
          </a:p>
          <a:p>
            <a:r>
              <a:rPr lang="en-US" sz="2400" dirty="0">
                <a:solidFill>
                  <a:srgbClr val="161616"/>
                </a:solidFill>
                <a:highlight>
                  <a:srgbClr val="FFFFFF"/>
                </a:highlight>
                <a:latin typeface="Segoe UI" panose="020B0502040204020203" pitchFamily="34" charset="0"/>
              </a:rPr>
              <a:t>Custom classification models can analyze a single- or multi-file documents to identify if any of the trained document types are contained within an input file. Here are the currently supported scenarios:</a:t>
            </a:r>
          </a:p>
          <a:p>
            <a:pPr lvl="1"/>
            <a:r>
              <a:rPr lang="en-US" sz="1800" dirty="0">
                <a:solidFill>
                  <a:srgbClr val="161616"/>
                </a:solidFill>
                <a:highlight>
                  <a:srgbClr val="FFFFFF"/>
                </a:highlight>
                <a:latin typeface="Segoe UI" panose="020B0502040204020203" pitchFamily="34" charset="0"/>
              </a:rPr>
              <a:t>A single file containing one document. For instance, a loan application form.</a:t>
            </a:r>
          </a:p>
          <a:p>
            <a:pPr lvl="1"/>
            <a:r>
              <a:rPr lang="en-US" sz="1800" dirty="0">
                <a:solidFill>
                  <a:srgbClr val="161616"/>
                </a:solidFill>
                <a:highlight>
                  <a:srgbClr val="FFFFFF"/>
                </a:highlight>
                <a:latin typeface="Segoe UI" panose="020B0502040204020203" pitchFamily="34" charset="0"/>
              </a:rPr>
              <a:t>A single file containing multiple documents. For instance, a loan application package containing a loan application form, </a:t>
            </a:r>
            <a:r>
              <a:rPr lang="en-US" sz="1800" dirty="0" err="1">
                <a:solidFill>
                  <a:srgbClr val="161616"/>
                </a:solidFill>
                <a:highlight>
                  <a:srgbClr val="FFFFFF"/>
                </a:highlight>
                <a:latin typeface="Segoe UI" panose="020B0502040204020203" pitchFamily="34" charset="0"/>
              </a:rPr>
              <a:t>payslip</a:t>
            </a:r>
            <a:r>
              <a:rPr lang="en-US" sz="1800" dirty="0">
                <a:solidFill>
                  <a:srgbClr val="161616"/>
                </a:solidFill>
                <a:highlight>
                  <a:srgbClr val="FFFFFF"/>
                </a:highlight>
                <a:latin typeface="Segoe UI" panose="020B0502040204020203" pitchFamily="34" charset="0"/>
              </a:rPr>
              <a:t>, and bank statement.</a:t>
            </a:r>
          </a:p>
          <a:p>
            <a:pPr lvl="1"/>
            <a:r>
              <a:rPr lang="en-US" sz="1800" dirty="0">
                <a:solidFill>
                  <a:srgbClr val="161616"/>
                </a:solidFill>
                <a:highlight>
                  <a:srgbClr val="FFFFFF"/>
                </a:highlight>
                <a:latin typeface="Segoe UI" panose="020B0502040204020203" pitchFamily="34" charset="0"/>
              </a:rPr>
              <a:t>A single file containing multiple instances of the same document. For instance, a collection of scanned invoices.</a:t>
            </a:r>
          </a:p>
          <a:p>
            <a:pPr lvl="1"/>
            <a:endParaRPr lang="en-US" sz="1800" dirty="0">
              <a:solidFill>
                <a:srgbClr val="161616"/>
              </a:solidFill>
              <a:highlight>
                <a:srgbClr val="FFFFFF"/>
              </a:highlight>
              <a:latin typeface="Segoe UI" panose="020B0502040204020203" pitchFamily="34" charset="0"/>
            </a:endParaRPr>
          </a:p>
          <a:p>
            <a:r>
              <a:rPr lang="en-US" sz="2400" dirty="0"/>
              <a:t>Incremental training</a:t>
            </a:r>
          </a:p>
          <a:p>
            <a:pPr lvl="1"/>
            <a:r>
              <a:rPr lang="en-US" sz="1800" dirty="0"/>
              <a:t>Classifier models now support incremental training where you can reference an existing classifier and append new samples for an existing class or add new classes with samples</a:t>
            </a:r>
          </a:p>
          <a:p>
            <a:pPr lvl="1"/>
            <a:r>
              <a:rPr lang="en-US" sz="1800" dirty="0"/>
              <a:t>supported with models trained with API version </a:t>
            </a:r>
            <a:r>
              <a:rPr lang="en-US" sz="1800" i="1" dirty="0"/>
              <a:t>2024-02-29-preview</a:t>
            </a:r>
            <a:r>
              <a:rPr lang="en-US" sz="1800" dirty="0"/>
              <a:t> and later</a:t>
            </a:r>
          </a:p>
        </p:txBody>
      </p:sp>
      <p:pic>
        <p:nvPicPr>
          <p:cNvPr id="4" name="Graphic 3">
            <a:extLst>
              <a:ext uri="{FF2B5EF4-FFF2-40B4-BE49-F238E27FC236}">
                <a16:creationId xmlns:a16="http://schemas.microsoft.com/office/drawing/2014/main" id="{40B1CC95-CFF4-38B0-AF4A-9FA3DC315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3054" y="218450"/>
            <a:ext cx="1502954" cy="863266"/>
          </a:xfrm>
          <a:prstGeom prst="rect">
            <a:avLst/>
          </a:prstGeom>
        </p:spPr>
      </p:pic>
    </p:spTree>
    <p:extLst>
      <p:ext uri="{BB962C8B-B14F-4D97-AF65-F5344CB8AC3E}">
        <p14:creationId xmlns:p14="http://schemas.microsoft.com/office/powerpoint/2010/main" val="23119052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A5E6-6AA4-0FA5-D852-723E5A64EB1C}"/>
              </a:ext>
            </a:extLst>
          </p:cNvPr>
          <p:cNvSpPr>
            <a:spLocks noGrp="1"/>
          </p:cNvSpPr>
          <p:nvPr>
            <p:ph type="title"/>
          </p:nvPr>
        </p:nvSpPr>
        <p:spPr/>
        <p:txBody>
          <a:bodyPr/>
          <a:lstStyle/>
          <a:p>
            <a:r>
              <a:rPr lang="en-US" dirty="0"/>
              <a:t>Supported File Format</a:t>
            </a:r>
          </a:p>
        </p:txBody>
      </p:sp>
      <p:graphicFrame>
        <p:nvGraphicFramePr>
          <p:cNvPr id="3" name="Table 2">
            <a:extLst>
              <a:ext uri="{FF2B5EF4-FFF2-40B4-BE49-F238E27FC236}">
                <a16:creationId xmlns:a16="http://schemas.microsoft.com/office/drawing/2014/main" id="{1E0CF799-3A07-3DFD-6441-DD888AE8B549}"/>
              </a:ext>
            </a:extLst>
          </p:cNvPr>
          <p:cNvGraphicFramePr>
            <a:graphicFrameLocks noGrp="1"/>
          </p:cNvGraphicFramePr>
          <p:nvPr>
            <p:extLst>
              <p:ext uri="{D42A27DB-BD31-4B8C-83A1-F6EECF244321}">
                <p14:modId xmlns:p14="http://schemas.microsoft.com/office/powerpoint/2010/main" val="394375499"/>
              </p:ext>
            </p:extLst>
          </p:nvPr>
        </p:nvGraphicFramePr>
        <p:xfrm>
          <a:off x="588263" y="1532081"/>
          <a:ext cx="11139610" cy="2743200"/>
        </p:xfrm>
        <a:graphic>
          <a:graphicData uri="http://schemas.openxmlformats.org/drawingml/2006/table">
            <a:tbl>
              <a:tblPr firstRow="1" bandRow="1">
                <a:tableStyleId>{5C22544A-7EE6-4342-B048-85BDC9FD1C3A}</a:tableStyleId>
              </a:tblPr>
              <a:tblGrid>
                <a:gridCol w="2718955">
                  <a:extLst>
                    <a:ext uri="{9D8B030D-6E8A-4147-A177-3AD203B41FA5}">
                      <a16:colId xmlns:a16="http://schemas.microsoft.com/office/drawing/2014/main" val="417054010"/>
                    </a:ext>
                  </a:extLst>
                </a:gridCol>
                <a:gridCol w="1964437">
                  <a:extLst>
                    <a:ext uri="{9D8B030D-6E8A-4147-A177-3AD203B41FA5}">
                      <a16:colId xmlns:a16="http://schemas.microsoft.com/office/drawing/2014/main" val="1854621420"/>
                    </a:ext>
                  </a:extLst>
                </a:gridCol>
                <a:gridCol w="2389909">
                  <a:extLst>
                    <a:ext uri="{9D8B030D-6E8A-4147-A177-3AD203B41FA5}">
                      <a16:colId xmlns:a16="http://schemas.microsoft.com/office/drawing/2014/main" val="4123013361"/>
                    </a:ext>
                  </a:extLst>
                </a:gridCol>
                <a:gridCol w="4066309">
                  <a:extLst>
                    <a:ext uri="{9D8B030D-6E8A-4147-A177-3AD203B41FA5}">
                      <a16:colId xmlns:a16="http://schemas.microsoft.com/office/drawing/2014/main" val="112879082"/>
                    </a:ext>
                  </a:extLst>
                </a:gridCol>
              </a:tblGrid>
              <a:tr h="828851">
                <a:tc>
                  <a:txBody>
                    <a:bodyPr/>
                    <a:lstStyle/>
                    <a:p>
                      <a:pPr algn="l" fontAlgn="t"/>
                      <a:r>
                        <a:rPr lang="en-US" sz="1800" dirty="0">
                          <a:effectLst/>
                        </a:rPr>
                        <a:t>Model</a:t>
                      </a:r>
                    </a:p>
                  </a:txBody>
                  <a:tcPr/>
                </a:tc>
                <a:tc>
                  <a:txBody>
                    <a:bodyPr/>
                    <a:lstStyle/>
                    <a:p>
                      <a:pPr algn="ctr" fontAlgn="t"/>
                      <a:r>
                        <a:rPr lang="en-US" sz="1800" dirty="0">
                          <a:effectLst/>
                        </a:rPr>
                        <a:t>PDF</a:t>
                      </a:r>
                    </a:p>
                  </a:txBody>
                  <a:tcPr/>
                </a:tc>
                <a:tc>
                  <a:txBody>
                    <a:bodyPr/>
                    <a:lstStyle/>
                    <a:p>
                      <a:pPr algn="ctr" fontAlgn="t"/>
                      <a:r>
                        <a:rPr lang="en-US" sz="1800" dirty="0">
                          <a:effectLst/>
                        </a:rPr>
                        <a:t>Image:</a:t>
                      </a:r>
                      <a:br>
                        <a:rPr lang="en-US" sz="1800" dirty="0">
                          <a:effectLst/>
                        </a:rPr>
                      </a:br>
                      <a:r>
                        <a:rPr lang="en-US" sz="1800" dirty="0">
                          <a:effectLst/>
                        </a:rPr>
                        <a:t>JPEG/JPG, PNG, BMP, TIFF, HEIF</a:t>
                      </a:r>
                    </a:p>
                  </a:txBody>
                  <a:tcPr/>
                </a:tc>
                <a:tc>
                  <a:txBody>
                    <a:bodyPr/>
                    <a:lstStyle/>
                    <a:p>
                      <a:pPr algn="ctr" fontAlgn="t"/>
                      <a:r>
                        <a:rPr lang="en-US" sz="1800">
                          <a:effectLst/>
                        </a:rPr>
                        <a:t>Microsoft Office:</a:t>
                      </a:r>
                      <a:br>
                        <a:rPr lang="en-US" sz="1800">
                          <a:effectLst/>
                        </a:rPr>
                      </a:br>
                      <a:r>
                        <a:rPr lang="en-US" sz="1800">
                          <a:effectLst/>
                        </a:rPr>
                        <a:t>Word (DOCX), Excel (XLSX), PowerPoint (PPTX), and HTML</a:t>
                      </a:r>
                    </a:p>
                  </a:txBody>
                  <a:tcPr/>
                </a:tc>
                <a:extLst>
                  <a:ext uri="{0D108BD9-81ED-4DB2-BD59-A6C34878D82A}">
                    <a16:rowId xmlns:a16="http://schemas.microsoft.com/office/drawing/2014/main" val="2971133539"/>
                  </a:ext>
                </a:extLst>
              </a:tr>
              <a:tr h="0">
                <a:tc>
                  <a:txBody>
                    <a:bodyPr/>
                    <a:lstStyle/>
                    <a:p>
                      <a:pPr algn="l" fontAlgn="t"/>
                      <a:r>
                        <a:rPr lang="en-US" sz="1800">
                          <a:effectLst/>
                        </a:rPr>
                        <a:t>Read</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r>
                        <a:rPr lang="en-US" sz="1800">
                          <a:effectLst/>
                        </a:rPr>
                        <a:t>✔</a:t>
                      </a:r>
                    </a:p>
                  </a:txBody>
                  <a:tcPr/>
                </a:tc>
                <a:extLst>
                  <a:ext uri="{0D108BD9-81ED-4DB2-BD59-A6C34878D82A}">
                    <a16:rowId xmlns:a16="http://schemas.microsoft.com/office/drawing/2014/main" val="3746464944"/>
                  </a:ext>
                </a:extLst>
              </a:tr>
              <a:tr h="291218">
                <a:tc>
                  <a:txBody>
                    <a:bodyPr/>
                    <a:lstStyle/>
                    <a:p>
                      <a:pPr algn="l" fontAlgn="t"/>
                      <a:r>
                        <a:rPr lang="en-US" sz="1800">
                          <a:effectLst/>
                        </a:rPr>
                        <a:t>Layout</a:t>
                      </a:r>
                    </a:p>
                  </a:txBody>
                  <a:tcPr/>
                </a:tc>
                <a:tc>
                  <a:txBody>
                    <a:bodyPr/>
                    <a:lstStyle/>
                    <a:p>
                      <a:pPr algn="ctr" fontAlgn="t"/>
                      <a:r>
                        <a:rPr lang="en-US" sz="1800">
                          <a:effectLst/>
                        </a:rPr>
                        <a:t>✔</a:t>
                      </a:r>
                    </a:p>
                  </a:txBody>
                  <a:tcPr/>
                </a:tc>
                <a:tc>
                  <a:txBody>
                    <a:bodyPr/>
                    <a:lstStyle/>
                    <a:p>
                      <a:pPr algn="ctr" fontAlgn="t"/>
                      <a:r>
                        <a:rPr lang="en-US" sz="1800" dirty="0">
                          <a:effectLst/>
                        </a:rPr>
                        <a:t>✔</a:t>
                      </a:r>
                    </a:p>
                  </a:txBody>
                  <a:tcPr/>
                </a:tc>
                <a:tc>
                  <a:txBody>
                    <a:bodyPr/>
                    <a:lstStyle/>
                    <a:p>
                      <a:pPr algn="ctr" fontAlgn="t"/>
                      <a:r>
                        <a:rPr lang="en-US" sz="1800">
                          <a:effectLst/>
                        </a:rPr>
                        <a:t>✔ (2023-10-31-preview)</a:t>
                      </a:r>
                    </a:p>
                  </a:txBody>
                  <a:tcPr/>
                </a:tc>
                <a:extLst>
                  <a:ext uri="{0D108BD9-81ED-4DB2-BD59-A6C34878D82A}">
                    <a16:rowId xmlns:a16="http://schemas.microsoft.com/office/drawing/2014/main" val="2930109904"/>
                  </a:ext>
                </a:extLst>
              </a:tr>
              <a:tr h="224014">
                <a:tc>
                  <a:txBody>
                    <a:bodyPr/>
                    <a:lstStyle/>
                    <a:p>
                      <a:pPr algn="l" fontAlgn="t"/>
                      <a:r>
                        <a:rPr lang="en-US" sz="1800">
                          <a:effectLst/>
                        </a:rPr>
                        <a:t>General Document</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a:effectLst/>
                      </a:endParaRPr>
                    </a:p>
                  </a:txBody>
                  <a:tcPr/>
                </a:tc>
                <a:extLst>
                  <a:ext uri="{0D108BD9-81ED-4DB2-BD59-A6C34878D82A}">
                    <a16:rowId xmlns:a16="http://schemas.microsoft.com/office/drawing/2014/main" val="2831805201"/>
                  </a:ext>
                </a:extLst>
              </a:tr>
              <a:tr h="0">
                <a:tc>
                  <a:txBody>
                    <a:bodyPr/>
                    <a:lstStyle/>
                    <a:p>
                      <a:pPr algn="l" fontAlgn="t"/>
                      <a:r>
                        <a:rPr lang="en-US" sz="1800">
                          <a:effectLst/>
                        </a:rPr>
                        <a:t>Prebuilt</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a:effectLst/>
                      </a:endParaRPr>
                    </a:p>
                  </a:txBody>
                  <a:tcPr/>
                </a:tc>
                <a:extLst>
                  <a:ext uri="{0D108BD9-81ED-4DB2-BD59-A6C34878D82A}">
                    <a16:rowId xmlns:a16="http://schemas.microsoft.com/office/drawing/2014/main" val="173791518"/>
                  </a:ext>
                </a:extLst>
              </a:tr>
              <a:tr h="0">
                <a:tc>
                  <a:txBody>
                    <a:bodyPr/>
                    <a:lstStyle/>
                    <a:p>
                      <a:pPr algn="l" fontAlgn="t"/>
                      <a:r>
                        <a:rPr lang="en-US" sz="1800">
                          <a:effectLst/>
                        </a:rPr>
                        <a:t>Custom</a:t>
                      </a:r>
                    </a:p>
                  </a:txBody>
                  <a:tcPr/>
                </a:tc>
                <a:tc>
                  <a:txBody>
                    <a:bodyPr/>
                    <a:lstStyle/>
                    <a:p>
                      <a:pPr algn="ctr" fontAlgn="t"/>
                      <a:r>
                        <a:rPr lang="en-US" sz="1800">
                          <a:effectLst/>
                        </a:rPr>
                        <a:t>✔</a:t>
                      </a:r>
                    </a:p>
                  </a:txBody>
                  <a:tcPr/>
                </a:tc>
                <a:tc>
                  <a:txBody>
                    <a:bodyPr/>
                    <a:lstStyle/>
                    <a:p>
                      <a:pPr algn="ctr" fontAlgn="t"/>
                      <a:r>
                        <a:rPr lang="en-US" sz="1800">
                          <a:effectLst/>
                        </a:rPr>
                        <a:t>✔</a:t>
                      </a:r>
                    </a:p>
                  </a:txBody>
                  <a:tcPr/>
                </a:tc>
                <a:tc>
                  <a:txBody>
                    <a:bodyPr/>
                    <a:lstStyle/>
                    <a:p>
                      <a:pPr algn="ctr" fontAlgn="t"/>
                      <a:endParaRPr lang="en-US" sz="1800" dirty="0">
                        <a:effectLst/>
                      </a:endParaRPr>
                    </a:p>
                  </a:txBody>
                  <a:tcPr/>
                </a:tc>
                <a:extLst>
                  <a:ext uri="{0D108BD9-81ED-4DB2-BD59-A6C34878D82A}">
                    <a16:rowId xmlns:a16="http://schemas.microsoft.com/office/drawing/2014/main" val="3427232480"/>
                  </a:ext>
                </a:extLst>
              </a:tr>
            </a:tbl>
          </a:graphicData>
        </a:graphic>
      </p:graphicFrame>
      <p:sp>
        <p:nvSpPr>
          <p:cNvPr id="5" name="TextBox 4">
            <a:extLst>
              <a:ext uri="{FF2B5EF4-FFF2-40B4-BE49-F238E27FC236}">
                <a16:creationId xmlns:a16="http://schemas.microsoft.com/office/drawing/2014/main" id="{5AD87F7B-8E34-51C2-D68C-D0787B55AE47}"/>
              </a:ext>
            </a:extLst>
          </p:cNvPr>
          <p:cNvSpPr txBox="1"/>
          <p:nvPr/>
        </p:nvSpPr>
        <p:spPr>
          <a:xfrm>
            <a:off x="460662" y="6320089"/>
            <a:ext cx="10442865" cy="323165"/>
          </a:xfrm>
          <a:prstGeom prst="rect">
            <a:avLst/>
          </a:prstGeom>
          <a:noFill/>
        </p:spPr>
        <p:txBody>
          <a:bodyPr wrap="square">
            <a:spAutoFit/>
          </a:bodyPr>
          <a:lstStyle/>
          <a:p>
            <a:r>
              <a:rPr lang="en-US" sz="1500" dirty="0">
                <a:hlinkClick r:id="rId2"/>
              </a:rPr>
              <a:t>Document processing models - Document Intelligence (formerly Form Recognizer) - Azure AI services | Microsoft Learn</a:t>
            </a:r>
            <a:endParaRPr lang="en-US" sz="1500" dirty="0"/>
          </a:p>
        </p:txBody>
      </p:sp>
    </p:spTree>
    <p:extLst>
      <p:ext uri="{BB962C8B-B14F-4D97-AF65-F5344CB8AC3E}">
        <p14:creationId xmlns:p14="http://schemas.microsoft.com/office/powerpoint/2010/main" val="1762703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7AC0DAE-0942-A9B4-28A4-CEC80DCCB634}"/>
              </a:ext>
              <a:ext uri="{C183D7F6-B498-43B3-948B-1728B52AA6E4}">
                <adec:decorative xmlns:adec="http://schemas.microsoft.com/office/drawing/2017/decorative" val="1"/>
              </a:ext>
            </a:extLst>
          </p:cNvPr>
          <p:cNvSpPr/>
          <p:nvPr/>
        </p:nvSpPr>
        <p:spPr bwMode="auto">
          <a:xfrm>
            <a:off x="584200" y="1141448"/>
            <a:ext cx="10957829" cy="4853657"/>
          </a:xfrm>
          <a:prstGeom prst="rect">
            <a:avLst/>
          </a:prstGeom>
          <a:solidFill>
            <a:srgbClr val="000000"/>
          </a:solidFill>
          <a:ln w="3175" cap="flat" cmpd="sng" algn="ctr">
            <a:solidFill>
              <a:srgbClr val="50E6FF">
                <a:lumMod val="60000"/>
                <a:lumOff val="40000"/>
                <a:alpha val="67000"/>
              </a:srgbClr>
            </a:solidFill>
            <a:prstDash val="solid"/>
            <a:headEnd type="none" w="med" len="med"/>
            <a:tailEnd type="none" w="med" len="med"/>
          </a:ln>
          <a:effectLst>
            <a:outerShdw blurRad="254000" algn="ctr" rotWithShape="0">
              <a:srgbClr val="0078D4"/>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50E6FF">
                  <a:lumMod val="60000"/>
                  <a:lumOff val="40000"/>
                </a:srgbClr>
              </a:solidFill>
              <a:effectLst/>
              <a:uLnTx/>
              <a:uFillTx/>
              <a:latin typeface="Segoe UI"/>
              <a:ea typeface="+mn-ea"/>
              <a:cs typeface="Segoe UI" pitchFamily="34" charset="0"/>
            </a:endParaRPr>
          </a:p>
        </p:txBody>
      </p:sp>
      <p:sp>
        <p:nvSpPr>
          <p:cNvPr id="89" name="Rectangle 88">
            <a:extLst>
              <a:ext uri="{FF2B5EF4-FFF2-40B4-BE49-F238E27FC236}">
                <a16:creationId xmlns:a16="http://schemas.microsoft.com/office/drawing/2014/main" id="{D29370DF-8A8F-69E0-1A1A-36DEF10384C5}"/>
              </a:ext>
              <a:ext uri="{C183D7F6-B498-43B3-948B-1728B52AA6E4}">
                <adec:decorative xmlns:adec="http://schemas.microsoft.com/office/drawing/2017/decorative" val="1"/>
              </a:ext>
            </a:extLst>
          </p:cNvPr>
          <p:cNvSpPr/>
          <p:nvPr/>
        </p:nvSpPr>
        <p:spPr bwMode="auto">
          <a:xfrm>
            <a:off x="584200" y="6117477"/>
            <a:ext cx="10957829" cy="552340"/>
          </a:xfrm>
          <a:prstGeom prst="rect">
            <a:avLst/>
          </a:prstGeom>
          <a:solidFill>
            <a:srgbClr val="000000"/>
          </a:solidFill>
          <a:ln w="3175" cap="flat" cmpd="sng" algn="ctr">
            <a:solidFill>
              <a:srgbClr val="50E6FF">
                <a:lumMod val="60000"/>
                <a:lumOff val="40000"/>
                <a:alpha val="67000"/>
              </a:srgbClr>
            </a:solidFill>
            <a:prstDash val="solid"/>
            <a:headEnd type="none" w="med" len="med"/>
            <a:tailEnd type="none" w="med" len="med"/>
          </a:ln>
          <a:effectLst>
            <a:outerShdw blurRad="254000" algn="ctr" rotWithShape="0">
              <a:srgbClr val="0078D4"/>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50E6FF">
                  <a:lumMod val="60000"/>
                  <a:lumOff val="40000"/>
                </a:srgbClr>
              </a:solidFill>
              <a:effectLst/>
              <a:uLnTx/>
              <a:uFillTx/>
              <a:latin typeface="Segoe UI"/>
              <a:ea typeface="+mn-ea"/>
              <a:cs typeface="Segoe UI" pitchFamily="34" charset="0"/>
            </a:endParaRPr>
          </a:p>
        </p:txBody>
      </p:sp>
      <p:cxnSp>
        <p:nvCxnSpPr>
          <p:cNvPr id="4" name="Straight Connector 3">
            <a:extLst>
              <a:ext uri="{FF2B5EF4-FFF2-40B4-BE49-F238E27FC236}">
                <a16:creationId xmlns:a16="http://schemas.microsoft.com/office/drawing/2014/main" id="{B3446210-554E-B5DB-A26A-7DE9A776E265}"/>
              </a:ext>
              <a:ext uri="{C183D7F6-B498-43B3-948B-1728B52AA6E4}">
                <adec:decorative xmlns:adec="http://schemas.microsoft.com/office/drawing/2017/decorative" val="1"/>
              </a:ext>
            </a:extLst>
          </p:cNvPr>
          <p:cNvCxnSpPr>
            <a:cxnSpLocks/>
          </p:cNvCxnSpPr>
          <p:nvPr/>
        </p:nvCxnSpPr>
        <p:spPr>
          <a:xfrm flipH="1">
            <a:off x="709204" y="4886847"/>
            <a:ext cx="4353450" cy="0"/>
          </a:xfrm>
          <a:prstGeom prst="line">
            <a:avLst/>
          </a:prstGeom>
          <a:noFill/>
          <a:ln w="9525" cap="flat" cmpd="sng" algn="ctr">
            <a:solidFill>
              <a:srgbClr val="0078D4">
                <a:lumMod val="60000"/>
                <a:lumOff val="40000"/>
              </a:srgbClr>
            </a:solidFill>
            <a:prstDash val="solid"/>
            <a:headEnd type="none"/>
            <a:tailEnd type="none"/>
          </a:ln>
          <a:effectLst/>
        </p:spPr>
      </p:cxnSp>
      <p:pic>
        <p:nvPicPr>
          <p:cNvPr id="5" name="Graphic 4">
            <a:extLst>
              <a:ext uri="{FF2B5EF4-FFF2-40B4-BE49-F238E27FC236}">
                <a16:creationId xmlns:a16="http://schemas.microsoft.com/office/drawing/2014/main" id="{868FA06C-CC6A-3111-FAB3-1767C04F51C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8322" y="1907649"/>
            <a:ext cx="663062" cy="663062"/>
          </a:xfrm>
          <a:prstGeom prst="rect">
            <a:avLst/>
          </a:prstGeom>
        </p:spPr>
      </p:pic>
      <p:pic>
        <p:nvPicPr>
          <p:cNvPr id="6" name="Graphic 5">
            <a:extLst>
              <a:ext uri="{FF2B5EF4-FFF2-40B4-BE49-F238E27FC236}">
                <a16:creationId xmlns:a16="http://schemas.microsoft.com/office/drawing/2014/main" id="{CCED1044-D732-79E5-C410-A2D6E3886F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0803" y="2066871"/>
            <a:ext cx="511376" cy="511376"/>
          </a:xfrm>
          <a:prstGeom prst="rect">
            <a:avLst/>
          </a:prstGeom>
        </p:spPr>
      </p:pic>
      <p:pic>
        <p:nvPicPr>
          <p:cNvPr id="7" name="Graphic 6">
            <a:extLst>
              <a:ext uri="{FF2B5EF4-FFF2-40B4-BE49-F238E27FC236}">
                <a16:creationId xmlns:a16="http://schemas.microsoft.com/office/drawing/2014/main" id="{12684078-F3B4-1D17-2C98-8A3555951E5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9844" y="1931652"/>
            <a:ext cx="639059" cy="639059"/>
          </a:xfrm>
          <a:prstGeom prst="rect">
            <a:avLst/>
          </a:prstGeom>
        </p:spPr>
      </p:pic>
      <p:pic>
        <p:nvPicPr>
          <p:cNvPr id="8" name="Picture 7">
            <a:extLst>
              <a:ext uri="{FF2B5EF4-FFF2-40B4-BE49-F238E27FC236}">
                <a16:creationId xmlns:a16="http://schemas.microsoft.com/office/drawing/2014/main" id="{3FCC9253-C13E-6D77-F181-EB8D95A5E196}"/>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55807" y="1988434"/>
            <a:ext cx="807553" cy="807553"/>
          </a:xfrm>
          <a:prstGeom prst="rect">
            <a:avLst/>
          </a:prstGeom>
        </p:spPr>
      </p:pic>
      <p:sp>
        <p:nvSpPr>
          <p:cNvPr id="9" name="Title 2">
            <a:extLst>
              <a:ext uri="{FF2B5EF4-FFF2-40B4-BE49-F238E27FC236}">
                <a16:creationId xmlns:a16="http://schemas.microsoft.com/office/drawing/2014/main" id="{9BDB1CD4-BE99-AE5B-E2E2-05683462597D}"/>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Light" panose="020B0502040204020203" pitchFamily="34" charset="0"/>
              </a:rPr>
              <a:t>Azure AI</a:t>
            </a:r>
            <a:endParaRPr kumimoji="0" lang="en-US" sz="32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Light" panose="020B0502040204020203" pitchFamily="34" charset="0"/>
            </a:endParaRPr>
          </a:p>
        </p:txBody>
      </p:sp>
      <p:sp>
        <p:nvSpPr>
          <p:cNvPr id="10" name="Text Placeholder 45128">
            <a:extLst>
              <a:ext uri="{FF2B5EF4-FFF2-40B4-BE49-F238E27FC236}">
                <a16:creationId xmlns:a16="http://schemas.microsoft.com/office/drawing/2014/main" id="{E8D488BE-FC16-53FA-738A-C687A53C7BBC}"/>
              </a:ext>
            </a:extLst>
          </p:cNvPr>
          <p:cNvSpPr txBox="1">
            <a:spLocks/>
          </p:cNvSpPr>
          <p:nvPr/>
        </p:nvSpPr>
        <p:spPr>
          <a:xfrm>
            <a:off x="4057009" y="1392126"/>
            <a:ext cx="4100729" cy="369332"/>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4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AI services</a:t>
            </a:r>
            <a:endParaRPr kumimoji="0" lang="en-US"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mn-cs"/>
            </a:endParaRPr>
          </a:p>
        </p:txBody>
      </p:sp>
      <p:sp>
        <p:nvSpPr>
          <p:cNvPr id="11" name="Text Placeholder 45206">
            <a:extLst>
              <a:ext uri="{FF2B5EF4-FFF2-40B4-BE49-F238E27FC236}">
                <a16:creationId xmlns:a16="http://schemas.microsoft.com/office/drawing/2014/main" id="{C171464F-C18A-62DE-F257-4586130FF69D}"/>
              </a:ext>
            </a:extLst>
          </p:cNvPr>
          <p:cNvSpPr txBox="1">
            <a:spLocks/>
          </p:cNvSpPr>
          <p:nvPr/>
        </p:nvSpPr>
        <p:spPr>
          <a:xfrm>
            <a:off x="924532"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Bot Service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Text Placeholder 45207">
            <a:extLst>
              <a:ext uri="{FF2B5EF4-FFF2-40B4-BE49-F238E27FC236}">
                <a16:creationId xmlns:a16="http://schemas.microsoft.com/office/drawing/2014/main" id="{A0339462-D2E6-0441-F320-A9BE26FCEEA4}"/>
              </a:ext>
            </a:extLst>
          </p:cNvPr>
          <p:cNvSpPr txBox="1">
            <a:spLocks/>
          </p:cNvSpPr>
          <p:nvPr/>
        </p:nvSpPr>
        <p:spPr>
          <a:xfrm>
            <a:off x="2700254"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Segoe UI"/>
                <a:cs typeface="Segoe UI"/>
              </a:rPr>
              <a:t>AI Search</a:t>
            </a:r>
          </a:p>
        </p:txBody>
      </p:sp>
      <p:sp>
        <p:nvSpPr>
          <p:cNvPr id="13" name="Text Placeholder 45208">
            <a:extLst>
              <a:ext uri="{FF2B5EF4-FFF2-40B4-BE49-F238E27FC236}">
                <a16:creationId xmlns:a16="http://schemas.microsoft.com/office/drawing/2014/main" id="{6B3A1697-976D-1829-E610-D844DA5FD212}"/>
              </a:ext>
            </a:extLst>
          </p:cNvPr>
          <p:cNvSpPr txBox="1">
            <a:spLocks/>
          </p:cNvSpPr>
          <p:nvPr/>
        </p:nvSpPr>
        <p:spPr>
          <a:xfrm>
            <a:off x="4475976" y="2651129"/>
            <a:ext cx="1464329" cy="4308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Document Intelligence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 Placeholder 45209">
            <a:extLst>
              <a:ext uri="{FF2B5EF4-FFF2-40B4-BE49-F238E27FC236}">
                <a16:creationId xmlns:a16="http://schemas.microsoft.com/office/drawing/2014/main" id="{7267464F-C91B-8E16-7E31-164720765515}"/>
              </a:ext>
            </a:extLst>
          </p:cNvPr>
          <p:cNvSpPr txBox="1">
            <a:spLocks/>
          </p:cNvSpPr>
          <p:nvPr/>
        </p:nvSpPr>
        <p:spPr>
          <a:xfrm>
            <a:off x="6251698"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Video Indexer</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 Placeholder 45210">
            <a:extLst>
              <a:ext uri="{FF2B5EF4-FFF2-40B4-BE49-F238E27FC236}">
                <a16:creationId xmlns:a16="http://schemas.microsoft.com/office/drawing/2014/main" id="{FD712EAA-5F78-D86E-183E-49047786503C}"/>
              </a:ext>
            </a:extLst>
          </p:cNvPr>
          <p:cNvSpPr txBox="1">
            <a:spLocks/>
          </p:cNvSpPr>
          <p:nvPr/>
        </p:nvSpPr>
        <p:spPr>
          <a:xfrm>
            <a:off x="8027420"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Immersive Reader</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Text Placeholder 45211">
            <a:extLst>
              <a:ext uri="{FF2B5EF4-FFF2-40B4-BE49-F238E27FC236}">
                <a16:creationId xmlns:a16="http://schemas.microsoft.com/office/drawing/2014/main" id="{60294875-903E-3BFF-ECB4-869E28A3087E}"/>
              </a:ext>
            </a:extLst>
          </p:cNvPr>
          <p:cNvSpPr txBox="1">
            <a:spLocks/>
          </p:cNvSpPr>
          <p:nvPr/>
        </p:nvSpPr>
        <p:spPr>
          <a:xfrm>
            <a:off x="9803139" y="2758850"/>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Content Safety</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 Placeholder 45212">
            <a:extLst>
              <a:ext uri="{FF2B5EF4-FFF2-40B4-BE49-F238E27FC236}">
                <a16:creationId xmlns:a16="http://schemas.microsoft.com/office/drawing/2014/main" id="{DAA74AAE-00BF-B202-BECD-319F6A58EAC1}"/>
              </a:ext>
            </a:extLst>
          </p:cNvPr>
          <p:cNvSpPr txBox="1">
            <a:spLocks/>
          </p:cNvSpPr>
          <p:nvPr/>
        </p:nvSpPr>
        <p:spPr>
          <a:xfrm>
            <a:off x="1599374"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Vision</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Text Placeholder 45213">
            <a:extLst>
              <a:ext uri="{FF2B5EF4-FFF2-40B4-BE49-F238E27FC236}">
                <a16:creationId xmlns:a16="http://schemas.microsoft.com/office/drawing/2014/main" id="{8F7547F6-B04A-1CB2-77D5-6508DD9E45C2}"/>
              </a:ext>
            </a:extLst>
          </p:cNvPr>
          <p:cNvSpPr txBox="1">
            <a:spLocks/>
          </p:cNvSpPr>
          <p:nvPr/>
        </p:nvSpPr>
        <p:spPr>
          <a:xfrm>
            <a:off x="3499258"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Speech</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Text Placeholder 45214">
            <a:extLst>
              <a:ext uri="{FF2B5EF4-FFF2-40B4-BE49-F238E27FC236}">
                <a16:creationId xmlns:a16="http://schemas.microsoft.com/office/drawing/2014/main" id="{D44FCF0E-42B5-2600-B63A-5D58706D7B7D}"/>
              </a:ext>
            </a:extLst>
          </p:cNvPr>
          <p:cNvSpPr txBox="1">
            <a:spLocks/>
          </p:cNvSpPr>
          <p:nvPr/>
        </p:nvSpPr>
        <p:spPr>
          <a:xfrm>
            <a:off x="5399142"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Language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Text Placeholder 45215">
            <a:extLst>
              <a:ext uri="{FF2B5EF4-FFF2-40B4-BE49-F238E27FC236}">
                <a16:creationId xmlns:a16="http://schemas.microsoft.com/office/drawing/2014/main" id="{0D11DD75-3602-3E6A-1AFD-DFF72B7B5FEA}"/>
              </a:ext>
            </a:extLst>
          </p:cNvPr>
          <p:cNvSpPr txBox="1">
            <a:spLocks/>
          </p:cNvSpPr>
          <p:nvPr/>
        </p:nvSpPr>
        <p:spPr>
          <a:xfrm>
            <a:off x="7299026" y="4304764"/>
            <a:ext cx="1464329"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Decision</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Text Placeholder 45218">
            <a:extLst>
              <a:ext uri="{FF2B5EF4-FFF2-40B4-BE49-F238E27FC236}">
                <a16:creationId xmlns:a16="http://schemas.microsoft.com/office/drawing/2014/main" id="{254E5F98-2782-FC8B-B3E1-DF5539C344B0}"/>
              </a:ext>
            </a:extLst>
          </p:cNvPr>
          <p:cNvSpPr txBox="1">
            <a:spLocks/>
          </p:cNvSpPr>
          <p:nvPr/>
        </p:nvSpPr>
        <p:spPr>
          <a:xfrm>
            <a:off x="4773412" y="4647706"/>
            <a:ext cx="2670806" cy="369332"/>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8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ML Platform</a:t>
            </a:r>
            <a:endParaRPr kumimoji="0" lang="en-US"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0CADBDFA-68A9-28C0-C020-A809A3781F22}"/>
              </a:ext>
              <a:ext uri="{C183D7F6-B498-43B3-948B-1728B52AA6E4}">
                <adec:decorative xmlns:adec="http://schemas.microsoft.com/office/drawing/2017/decorative" val="1"/>
              </a:ext>
            </a:extLst>
          </p:cNvPr>
          <p:cNvGrpSpPr/>
          <p:nvPr/>
        </p:nvGrpSpPr>
        <p:grpSpPr>
          <a:xfrm>
            <a:off x="3970927" y="3603700"/>
            <a:ext cx="580205" cy="484941"/>
            <a:chOff x="4844784" y="4420402"/>
            <a:chExt cx="389565" cy="325609"/>
          </a:xfrm>
        </p:grpSpPr>
        <p:sp>
          <p:nvSpPr>
            <p:cNvPr id="23" name="Rectangle: Rounded Corners 22">
              <a:extLst>
                <a:ext uri="{FF2B5EF4-FFF2-40B4-BE49-F238E27FC236}">
                  <a16:creationId xmlns:a16="http://schemas.microsoft.com/office/drawing/2014/main" id="{5B8777A4-9364-E3A5-A3D0-D8ABC0D67ACF}"/>
                </a:ext>
              </a:extLst>
            </p:cNvPr>
            <p:cNvSpPr/>
            <p:nvPr/>
          </p:nvSpPr>
          <p:spPr bwMode="auto">
            <a:xfrm>
              <a:off x="4986460" y="4483834"/>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7EC50121-6852-090C-75BC-4F0C2F526E6A}"/>
                </a:ext>
              </a:extLst>
            </p:cNvPr>
            <p:cNvSpPr/>
            <p:nvPr/>
          </p:nvSpPr>
          <p:spPr bwMode="auto">
            <a:xfrm>
              <a:off x="5032189" y="4420402"/>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B237A641-8B69-F5EE-8C6F-07527CA8A9AF}"/>
                </a:ext>
              </a:extLst>
            </p:cNvPr>
            <p:cNvSpPr/>
            <p:nvPr/>
          </p:nvSpPr>
          <p:spPr bwMode="auto">
            <a:xfrm>
              <a:off x="5078485" y="4483834"/>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5EFFA775-3E2D-75FC-34C6-962E28D60F9E}"/>
                </a:ext>
              </a:extLst>
            </p:cNvPr>
            <p:cNvSpPr/>
            <p:nvPr/>
          </p:nvSpPr>
          <p:spPr bwMode="auto">
            <a:xfrm>
              <a:off x="4844784" y="4568628"/>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1AF45068-F751-0C58-165C-BBE5187A5E99}"/>
                </a:ext>
              </a:extLst>
            </p:cNvPr>
            <p:cNvSpPr/>
            <p:nvPr/>
          </p:nvSpPr>
          <p:spPr bwMode="auto">
            <a:xfrm>
              <a:off x="4891780" y="4556999"/>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00C2D23C-77C7-99CB-E946-6DDE8855C7CC}"/>
                </a:ext>
              </a:extLst>
            </p:cNvPr>
            <p:cNvSpPr/>
            <p:nvPr/>
          </p:nvSpPr>
          <p:spPr bwMode="auto">
            <a:xfrm>
              <a:off x="4938060" y="4533741"/>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AAC7ACB-2173-6F7C-F6F9-68E8154E7D1F}"/>
                </a:ext>
              </a:extLst>
            </p:cNvPr>
            <p:cNvSpPr/>
            <p:nvPr/>
          </p:nvSpPr>
          <p:spPr bwMode="auto">
            <a:xfrm>
              <a:off x="5127338" y="4533741"/>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6A94B4DD-AAB6-73A6-52D4-AB79BCF838B0}"/>
                </a:ext>
              </a:extLst>
            </p:cNvPr>
            <p:cNvSpPr/>
            <p:nvPr/>
          </p:nvSpPr>
          <p:spPr bwMode="auto">
            <a:xfrm>
              <a:off x="5168408" y="4556999"/>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64CCFA67-BE15-1991-4F92-7E99F8B11429}"/>
                </a:ext>
              </a:extLst>
            </p:cNvPr>
            <p:cNvSpPr/>
            <p:nvPr/>
          </p:nvSpPr>
          <p:spPr bwMode="auto">
            <a:xfrm>
              <a:off x="5218068" y="4568628"/>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4EF5144B-8A14-D924-51C8-A5D4FA90304D}"/>
              </a:ext>
              <a:ext uri="{C183D7F6-B498-43B3-948B-1728B52AA6E4}">
                <adec:decorative xmlns:adec="http://schemas.microsoft.com/office/drawing/2017/decorative" val="1"/>
              </a:ext>
            </a:extLst>
          </p:cNvPr>
          <p:cNvGrpSpPr/>
          <p:nvPr/>
        </p:nvGrpSpPr>
        <p:grpSpPr>
          <a:xfrm>
            <a:off x="5933262" y="3627793"/>
            <a:ext cx="472937" cy="463717"/>
            <a:chOff x="6993658" y="4427527"/>
            <a:chExt cx="317550" cy="311358"/>
          </a:xfrm>
        </p:grpSpPr>
        <p:sp>
          <p:nvSpPr>
            <p:cNvPr id="33" name="Freeform: Shape 32">
              <a:extLst>
                <a:ext uri="{FF2B5EF4-FFF2-40B4-BE49-F238E27FC236}">
                  <a16:creationId xmlns:a16="http://schemas.microsoft.com/office/drawing/2014/main" id="{E3ED5208-73FF-7A8A-4139-E2C6CD2C6B39}"/>
                </a:ext>
              </a:extLst>
            </p:cNvPr>
            <p:cNvSpPr/>
            <p:nvPr/>
          </p:nvSpPr>
          <p:spPr bwMode="auto">
            <a:xfrm>
              <a:off x="6993658" y="444373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E158B28E-F496-276A-3E5F-F8058D6532CC}"/>
                </a:ext>
              </a:extLst>
            </p:cNvPr>
            <p:cNvSpPr/>
            <p:nvPr/>
          </p:nvSpPr>
          <p:spPr bwMode="auto">
            <a:xfrm>
              <a:off x="7174918" y="461669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CC8963A-2D1F-522F-27FF-79CD9BADEB46}"/>
                </a:ext>
              </a:extLst>
            </p:cNvPr>
            <p:cNvSpPr/>
            <p:nvPr/>
          </p:nvSpPr>
          <p:spPr bwMode="auto">
            <a:xfrm rot="18188466">
              <a:off x="7004232" y="448313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FE8AF4E5-4F12-CEEC-360C-4969EBDDAAD1}"/>
              </a:ext>
              <a:ext uri="{C183D7F6-B498-43B3-948B-1728B52AA6E4}">
                <adec:decorative xmlns:adec="http://schemas.microsoft.com/office/drawing/2017/decorative" val="1"/>
              </a:ext>
            </a:extLst>
          </p:cNvPr>
          <p:cNvGrpSpPr/>
          <p:nvPr/>
        </p:nvGrpSpPr>
        <p:grpSpPr>
          <a:xfrm>
            <a:off x="7788593" y="3604892"/>
            <a:ext cx="461017" cy="449123"/>
            <a:chOff x="9110529" y="4432427"/>
            <a:chExt cx="309543" cy="301558"/>
          </a:xfrm>
        </p:grpSpPr>
        <p:sp>
          <p:nvSpPr>
            <p:cNvPr id="37" name="Circle: Hollow 36">
              <a:extLst>
                <a:ext uri="{FF2B5EF4-FFF2-40B4-BE49-F238E27FC236}">
                  <a16:creationId xmlns:a16="http://schemas.microsoft.com/office/drawing/2014/main" id="{AF3DB8A5-3495-2C8D-0C05-880634DDEDB3}"/>
                </a:ext>
              </a:extLst>
            </p:cNvPr>
            <p:cNvSpPr/>
            <p:nvPr/>
          </p:nvSpPr>
          <p:spPr bwMode="auto">
            <a:xfrm>
              <a:off x="9281370" y="4507374"/>
              <a:ext cx="138702" cy="146827"/>
            </a:xfrm>
            <a:prstGeom prst="donut">
              <a:avLst>
                <a:gd name="adj" fmla="val 7741"/>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74047F34-79CF-2D68-CA0D-34CE94DCD9A8}"/>
                </a:ext>
              </a:extLst>
            </p:cNvPr>
            <p:cNvSpPr/>
            <p:nvPr/>
          </p:nvSpPr>
          <p:spPr bwMode="auto">
            <a:xfrm flipH="1">
              <a:off x="9346531" y="4648871"/>
              <a:ext cx="14975" cy="52839"/>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80660350-5F4E-1B44-DB70-62E3EC3578C4}"/>
                </a:ext>
              </a:extLst>
            </p:cNvPr>
            <p:cNvSpPr/>
            <p:nvPr/>
          </p:nvSpPr>
          <p:spPr bwMode="auto">
            <a:xfrm rot="5400000">
              <a:off x="9347413" y="4664412"/>
              <a:ext cx="13210" cy="69881"/>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15EFC93-C579-508A-2822-C84207C84BCC}"/>
                </a:ext>
              </a:extLst>
            </p:cNvPr>
            <p:cNvSpPr/>
            <p:nvPr/>
          </p:nvSpPr>
          <p:spPr bwMode="auto">
            <a:xfrm rot="16200000" flipH="1">
              <a:off x="9347413" y="4692439"/>
              <a:ext cx="13210" cy="69881"/>
            </a:xfrm>
            <a:prstGeom prst="roundRect">
              <a:avLst>
                <a:gd name="adj" fmla="val 5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4B22F1A-A27E-840C-44EC-76B1977FE016}"/>
                </a:ext>
              </a:extLst>
            </p:cNvPr>
            <p:cNvGrpSpPr/>
            <p:nvPr/>
          </p:nvGrpSpPr>
          <p:grpSpPr>
            <a:xfrm>
              <a:off x="9323331" y="4544882"/>
              <a:ext cx="60286" cy="63819"/>
              <a:chOff x="11220148" y="-496522"/>
              <a:chExt cx="552194" cy="552194"/>
            </a:xfrm>
            <a:solidFill>
              <a:srgbClr val="0078D4"/>
            </a:solidFill>
          </p:grpSpPr>
          <p:sp>
            <p:nvSpPr>
              <p:cNvPr id="49" name="Rectangle: Rounded Corners 48">
                <a:extLst>
                  <a:ext uri="{FF2B5EF4-FFF2-40B4-BE49-F238E27FC236}">
                    <a16:creationId xmlns:a16="http://schemas.microsoft.com/office/drawing/2014/main" id="{1EAE2B6F-19DA-29A3-F64F-9C3593527F49}"/>
                  </a:ext>
                </a:extLst>
              </p:cNvPr>
              <p:cNvSpPr/>
              <p:nvPr/>
            </p:nvSpPr>
            <p:spPr bwMode="auto">
              <a:xfrm rot="27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BF8C0BC5-6B0A-A85C-41EB-D995D0D2261B}"/>
                  </a:ext>
                </a:extLst>
              </p:cNvPr>
              <p:cNvSpPr/>
              <p:nvPr/>
            </p:nvSpPr>
            <p:spPr bwMode="auto">
              <a:xfrm rot="81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Freeform: Shape 41">
              <a:extLst>
                <a:ext uri="{FF2B5EF4-FFF2-40B4-BE49-F238E27FC236}">
                  <a16:creationId xmlns:a16="http://schemas.microsoft.com/office/drawing/2014/main" id="{72BA9967-8561-707A-FB66-49C455709317}"/>
                </a:ext>
              </a:extLst>
            </p:cNvPr>
            <p:cNvSpPr/>
            <p:nvPr/>
          </p:nvSpPr>
          <p:spPr bwMode="auto">
            <a:xfrm>
              <a:off x="9174395" y="4432427"/>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DA0786FF-0156-8734-02DE-DCD9106A4337}"/>
                </a:ext>
              </a:extLst>
            </p:cNvPr>
            <p:cNvGrpSpPr/>
            <p:nvPr/>
          </p:nvGrpSpPr>
          <p:grpSpPr>
            <a:xfrm>
              <a:off x="9110529" y="4507374"/>
              <a:ext cx="138702" cy="223577"/>
              <a:chOff x="9270987" y="-821079"/>
              <a:chExt cx="1270446" cy="1934542"/>
            </a:xfrm>
          </p:grpSpPr>
          <p:sp>
            <p:nvSpPr>
              <p:cNvPr id="44" name="Freeform: Shape 43">
                <a:extLst>
                  <a:ext uri="{FF2B5EF4-FFF2-40B4-BE49-F238E27FC236}">
                    <a16:creationId xmlns:a16="http://schemas.microsoft.com/office/drawing/2014/main" id="{82DD56C8-75B2-BD6E-0431-D7AA7A81487E}"/>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C8CC0922-4AC2-0A79-6AC3-3D7D4C3B600D}"/>
                  </a:ext>
                </a:extLst>
              </p:cNvPr>
              <p:cNvGrpSpPr/>
              <p:nvPr/>
            </p:nvGrpSpPr>
            <p:grpSpPr>
              <a:xfrm>
                <a:off x="9447806" y="403252"/>
                <a:ext cx="905722" cy="710211"/>
                <a:chOff x="9447806" y="403252"/>
                <a:chExt cx="905722" cy="710211"/>
              </a:xfrm>
              <a:solidFill>
                <a:srgbClr val="50E6FF"/>
              </a:solidFill>
            </p:grpSpPr>
            <p:sp>
              <p:nvSpPr>
                <p:cNvPr id="46" name="Rectangle: Rounded Corners 45">
                  <a:extLst>
                    <a:ext uri="{FF2B5EF4-FFF2-40B4-BE49-F238E27FC236}">
                      <a16:creationId xmlns:a16="http://schemas.microsoft.com/office/drawing/2014/main" id="{2C72A0E9-0F82-FCB4-24A5-71BA74189F66}"/>
                    </a:ext>
                  </a:extLst>
                </p:cNvPr>
                <p:cNvSpPr/>
                <p:nvPr/>
              </p:nvSpPr>
              <p:spPr bwMode="auto">
                <a:xfrm flipH="1">
                  <a:off x="9836259" y="403252"/>
                  <a:ext cx="137161" cy="710211"/>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E5D48E9F-B5AB-A00A-84F0-10480B3190D5}"/>
                    </a:ext>
                  </a:extLst>
                </p:cNvPr>
                <p:cNvSpPr/>
                <p:nvPr/>
              </p:nvSpPr>
              <p:spPr bwMode="auto">
                <a:xfrm rot="3197686">
                  <a:off x="10008850" y="651533"/>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DA66C4F-BD75-9249-1869-AC016D4230FF}"/>
                    </a:ext>
                  </a:extLst>
                </p:cNvPr>
                <p:cNvSpPr/>
                <p:nvPr/>
              </p:nvSpPr>
              <p:spPr bwMode="auto">
                <a:xfrm rot="18402314" flipH="1">
                  <a:off x="9655322" y="643446"/>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sz="1400" kern="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1" name="Vision">
            <a:extLst>
              <a:ext uri="{FF2B5EF4-FFF2-40B4-BE49-F238E27FC236}">
                <a16:creationId xmlns:a16="http://schemas.microsoft.com/office/drawing/2014/main" id="{F24F30D9-8669-DECB-4C3B-8843F4E89BBC}"/>
              </a:ext>
              <a:ext uri="{C183D7F6-B498-43B3-948B-1728B52AA6E4}">
                <adec:decorative xmlns:adec="http://schemas.microsoft.com/office/drawing/2017/decorative" val="1"/>
              </a:ext>
            </a:extLst>
          </p:cNvPr>
          <p:cNvGrpSpPr/>
          <p:nvPr/>
        </p:nvGrpSpPr>
        <p:grpSpPr>
          <a:xfrm>
            <a:off x="2137040" y="3696983"/>
            <a:ext cx="451425" cy="400877"/>
            <a:chOff x="5548028" y="2938515"/>
            <a:chExt cx="455215" cy="461879"/>
          </a:xfrm>
        </p:grpSpPr>
        <p:grpSp>
          <p:nvGrpSpPr>
            <p:cNvPr id="52" name="Group 51">
              <a:extLst>
                <a:ext uri="{FF2B5EF4-FFF2-40B4-BE49-F238E27FC236}">
                  <a16:creationId xmlns:a16="http://schemas.microsoft.com/office/drawing/2014/main" id="{8947FF8F-02D8-75F2-463B-BE801D89CEC3}"/>
                </a:ext>
              </a:extLst>
            </p:cNvPr>
            <p:cNvGrpSpPr/>
            <p:nvPr/>
          </p:nvGrpSpPr>
          <p:grpSpPr>
            <a:xfrm>
              <a:off x="5548028" y="2938515"/>
              <a:ext cx="455215" cy="461879"/>
              <a:chOff x="5548028" y="2938515"/>
              <a:chExt cx="455215" cy="461879"/>
            </a:xfrm>
          </p:grpSpPr>
          <p:sp>
            <p:nvSpPr>
              <p:cNvPr id="72" name="Freeform: Shape 71">
                <a:extLst>
                  <a:ext uri="{FF2B5EF4-FFF2-40B4-BE49-F238E27FC236}">
                    <a16:creationId xmlns:a16="http://schemas.microsoft.com/office/drawing/2014/main" id="{BAA47BF9-9FBA-84FD-601D-6329F8061DF0}"/>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30B3C76F-43ED-CA0B-CE51-5AB3E848F56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484FC251-02CA-DFC9-DE63-25951F63AB5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62A28B61-B7A9-6251-D737-1DEEB42BDCBB}"/>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3" name="Straight Connector 52">
              <a:extLst>
                <a:ext uri="{FF2B5EF4-FFF2-40B4-BE49-F238E27FC236}">
                  <a16:creationId xmlns:a16="http://schemas.microsoft.com/office/drawing/2014/main" id="{FB667109-12A3-DEA9-EDAE-27A193D98AA6}"/>
                </a:ext>
              </a:extLst>
            </p:cNvPr>
            <p:cNvCxnSpPr>
              <a:cxnSpLocks/>
              <a:stCxn id="64" idx="2"/>
              <a:endCxn id="63"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54" name="Straight Connector 53">
              <a:extLst>
                <a:ext uri="{FF2B5EF4-FFF2-40B4-BE49-F238E27FC236}">
                  <a16:creationId xmlns:a16="http://schemas.microsoft.com/office/drawing/2014/main" id="{8FEC2CB5-3E1C-CD90-4A34-1A0AB1296A4F}"/>
                </a:ext>
              </a:extLst>
            </p:cNvPr>
            <p:cNvCxnSpPr>
              <a:cxnSpLocks/>
              <a:stCxn id="69" idx="2"/>
              <a:endCxn id="65"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55" name="Straight Connector 54">
              <a:extLst>
                <a:ext uri="{FF2B5EF4-FFF2-40B4-BE49-F238E27FC236}">
                  <a16:creationId xmlns:a16="http://schemas.microsoft.com/office/drawing/2014/main" id="{D79E5CC3-93AA-1276-F961-6B1AAF22A106}"/>
                </a:ext>
              </a:extLst>
            </p:cNvPr>
            <p:cNvCxnSpPr>
              <a:cxnSpLocks/>
              <a:stCxn id="70"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56" name="Straight Connector 55">
              <a:extLst>
                <a:ext uri="{FF2B5EF4-FFF2-40B4-BE49-F238E27FC236}">
                  <a16:creationId xmlns:a16="http://schemas.microsoft.com/office/drawing/2014/main" id="{EEDCC8FD-57CA-4317-15DB-6BB26DDA5748}"/>
                </a:ext>
              </a:extLst>
            </p:cNvPr>
            <p:cNvCxnSpPr>
              <a:cxnSpLocks/>
              <a:stCxn id="65"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57" name="Straight Connector 56">
              <a:extLst>
                <a:ext uri="{FF2B5EF4-FFF2-40B4-BE49-F238E27FC236}">
                  <a16:creationId xmlns:a16="http://schemas.microsoft.com/office/drawing/2014/main" id="{122DAA0A-D6FD-E73A-5B19-6C3AD114B062}"/>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58" name="Straight Connector 57">
              <a:extLst>
                <a:ext uri="{FF2B5EF4-FFF2-40B4-BE49-F238E27FC236}">
                  <a16:creationId xmlns:a16="http://schemas.microsoft.com/office/drawing/2014/main" id="{857807C0-9793-DE74-87FC-4CA4D4D7BEE4}"/>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59" name="Straight Connector 58">
              <a:extLst>
                <a:ext uri="{FF2B5EF4-FFF2-40B4-BE49-F238E27FC236}">
                  <a16:creationId xmlns:a16="http://schemas.microsoft.com/office/drawing/2014/main" id="{DE0E40CE-86CB-C812-E2C6-EF150B91D5AD}"/>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60" name="Straight Connector 59">
              <a:extLst>
                <a:ext uri="{FF2B5EF4-FFF2-40B4-BE49-F238E27FC236}">
                  <a16:creationId xmlns:a16="http://schemas.microsoft.com/office/drawing/2014/main" id="{93DC8E4A-8E32-98B7-81B6-F7188786D521}"/>
                </a:ext>
              </a:extLst>
            </p:cNvPr>
            <p:cNvCxnSpPr>
              <a:cxnSpLocks/>
              <a:stCxn id="64"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61" name="Straight Connector 60">
              <a:extLst>
                <a:ext uri="{FF2B5EF4-FFF2-40B4-BE49-F238E27FC236}">
                  <a16:creationId xmlns:a16="http://schemas.microsoft.com/office/drawing/2014/main" id="{064940FF-F095-6DA2-2FA0-2A1D0408277E}"/>
                </a:ext>
              </a:extLst>
            </p:cNvPr>
            <p:cNvCxnSpPr>
              <a:cxnSpLocks/>
              <a:stCxn id="64"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62" name="Group 61">
              <a:extLst>
                <a:ext uri="{FF2B5EF4-FFF2-40B4-BE49-F238E27FC236}">
                  <a16:creationId xmlns:a16="http://schemas.microsoft.com/office/drawing/2014/main" id="{1CA6CEF6-7A99-BB99-0397-C2E8E1AF776D}"/>
                </a:ext>
              </a:extLst>
            </p:cNvPr>
            <p:cNvGrpSpPr/>
            <p:nvPr/>
          </p:nvGrpSpPr>
          <p:grpSpPr>
            <a:xfrm>
              <a:off x="5645933" y="2971785"/>
              <a:ext cx="274035" cy="402467"/>
              <a:chOff x="5636354" y="2960513"/>
              <a:chExt cx="274035" cy="402467"/>
            </a:xfrm>
          </p:grpSpPr>
          <p:sp>
            <p:nvSpPr>
              <p:cNvPr id="63" name="Rectangle 62">
                <a:extLst>
                  <a:ext uri="{FF2B5EF4-FFF2-40B4-BE49-F238E27FC236}">
                    <a16:creationId xmlns:a16="http://schemas.microsoft.com/office/drawing/2014/main" id="{9ABDE8DB-A970-D35C-4CE3-612E8229DA6C}"/>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878820FE-0C65-7A00-FD17-775023E475A8}"/>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DA2FD61-2824-0737-4DA3-5DD50B4D96C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EF787A5-0309-EF72-9879-31E8D0030818}"/>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BF1CCAF-3466-A74E-8892-1FB6B577A84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BD616B0A-1B13-FEDA-E6D8-EC2CD7268C0C}"/>
                  </a:ext>
                </a:extLst>
              </p:cNvPr>
              <p:cNvGrpSpPr/>
              <p:nvPr/>
            </p:nvGrpSpPr>
            <p:grpSpPr>
              <a:xfrm>
                <a:off x="5636354" y="2960513"/>
                <a:ext cx="274035" cy="115338"/>
                <a:chOff x="5636354" y="2960513"/>
                <a:chExt cx="274035" cy="115338"/>
              </a:xfrm>
            </p:grpSpPr>
            <p:sp>
              <p:nvSpPr>
                <p:cNvPr id="69" name="Rectangle 68">
                  <a:extLst>
                    <a:ext uri="{FF2B5EF4-FFF2-40B4-BE49-F238E27FC236}">
                      <a16:creationId xmlns:a16="http://schemas.microsoft.com/office/drawing/2014/main" id="{D59D7CDA-7EE6-B7F6-687C-0530711AB5BF}"/>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0355F54-1095-160B-0ED3-F9D37CA467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34911232-1844-FA3E-3615-F2AC3B75226B}"/>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230343" tIns="184275" rIns="230343" bIns="184275" numCol="1" spcCol="0" rtlCol="0" fromWordArt="0" anchor="t" anchorCtr="0" forceAA="0" compatLnSpc="1">
                  <a:prstTxWarp prst="textNoShape">
                    <a:avLst/>
                  </a:prstTxWarp>
                  <a:noAutofit/>
                </a:bodyPr>
                <a:lstStyle/>
                <a:p>
                  <a:pPr defTabSz="1174495" fontAlgn="base">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76" name="Straight Connector 75">
            <a:extLst>
              <a:ext uri="{FF2B5EF4-FFF2-40B4-BE49-F238E27FC236}">
                <a16:creationId xmlns:a16="http://schemas.microsoft.com/office/drawing/2014/main" id="{BB7EFA8E-05F8-87EF-5745-C6B4226B4313}"/>
              </a:ext>
              <a:ext uri="{C183D7F6-B498-43B3-948B-1728B52AA6E4}">
                <adec:decorative xmlns:adec="http://schemas.microsoft.com/office/drawing/2017/decorative" val="1"/>
              </a:ext>
            </a:extLst>
          </p:cNvPr>
          <p:cNvCxnSpPr>
            <a:cxnSpLocks/>
          </p:cNvCxnSpPr>
          <p:nvPr/>
        </p:nvCxnSpPr>
        <p:spPr>
          <a:xfrm flipH="1" flipV="1">
            <a:off x="7092176" y="4886847"/>
            <a:ext cx="4349021" cy="14528"/>
          </a:xfrm>
          <a:prstGeom prst="line">
            <a:avLst/>
          </a:prstGeom>
          <a:noFill/>
          <a:ln w="9525" cap="flat" cmpd="sng" algn="ctr">
            <a:solidFill>
              <a:srgbClr val="0078D4">
                <a:lumMod val="60000"/>
                <a:lumOff val="40000"/>
              </a:srgbClr>
            </a:solidFill>
            <a:prstDash val="solid"/>
            <a:headEnd type="none"/>
            <a:tailEnd type="none"/>
          </a:ln>
          <a:effectLst/>
        </p:spPr>
      </p:cxnSp>
      <p:sp>
        <p:nvSpPr>
          <p:cNvPr id="77" name="Title 30">
            <a:extLst>
              <a:ext uri="{FF2B5EF4-FFF2-40B4-BE49-F238E27FC236}">
                <a16:creationId xmlns:a16="http://schemas.microsoft.com/office/drawing/2014/main" id="{40E84FA7-3EA8-FF77-B0D3-008F1BE164C8}"/>
              </a:ext>
            </a:extLst>
          </p:cNvPr>
          <p:cNvSpPr txBox="1">
            <a:spLocks/>
          </p:cNvSpPr>
          <p:nvPr/>
        </p:nvSpPr>
        <p:spPr>
          <a:xfrm>
            <a:off x="3370063" y="6198289"/>
            <a:ext cx="5586714" cy="424732"/>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defPPr>
              <a:defRPr lang="en-US"/>
            </a:defPPr>
            <a:lvl1pPr marR="0" lvl="0" indent="0" algn="ctr" defTabSz="932742" rtl="0" eaLnBrk="1" fontAlgn="auto" latinLnBrk="0" hangingPunct="1">
              <a:lnSpc>
                <a:spcPct val="90000"/>
              </a:lnSpc>
              <a:spcBef>
                <a:spcPts val="0"/>
              </a:spcBef>
              <a:spcAft>
                <a:spcPts val="0"/>
              </a:spcAft>
              <a:buClrTx/>
              <a:buSzTx/>
              <a:buFontTx/>
              <a:buNone/>
              <a:tabLst/>
              <a:defRPr lang="en-US" sz="5400" b="0" kern="1200" cap="none" spc="-50" baseline="0">
                <a:ln w="3175">
                  <a:noFill/>
                </a:ln>
                <a:gradFill flip="none" rotWithShape="1">
                  <a:gsLst>
                    <a:gs pos="0">
                      <a:srgbClr val="CD9AD0"/>
                    </a:gs>
                    <a:gs pos="100000">
                      <a:srgbClr val="8EC8E8"/>
                    </a:gs>
                  </a:gsLst>
                  <a:lin ang="10800000" scaled="1"/>
                  <a:tileRect/>
                </a:gradFill>
                <a:effectLst/>
                <a:latin typeface="+mj-lt"/>
                <a:ea typeface="+mn-ea"/>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AI Infrastructure</a:t>
            </a:r>
          </a:p>
        </p:txBody>
      </p:sp>
      <p:sp>
        <p:nvSpPr>
          <p:cNvPr id="78" name="Text Placeholder 45216">
            <a:extLst>
              <a:ext uri="{FF2B5EF4-FFF2-40B4-BE49-F238E27FC236}">
                <a16:creationId xmlns:a16="http://schemas.microsoft.com/office/drawing/2014/main" id="{BF2611E6-22D4-CFB6-9309-97C99F61B733}"/>
              </a:ext>
            </a:extLst>
          </p:cNvPr>
          <p:cNvSpPr txBox="1">
            <a:spLocks/>
          </p:cNvSpPr>
          <p:nvPr/>
        </p:nvSpPr>
        <p:spPr>
          <a:xfrm>
            <a:off x="9229189" y="4237807"/>
            <a:ext cx="1834015"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OpenAI Service</a:t>
            </a: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79" name="Graphic 78">
            <a:extLst>
              <a:ext uri="{FF2B5EF4-FFF2-40B4-BE49-F238E27FC236}">
                <a16:creationId xmlns:a16="http://schemas.microsoft.com/office/drawing/2014/main" id="{0260A9D9-696E-0682-D0F0-74010ABB62D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22046" y="5175690"/>
            <a:ext cx="555850" cy="493230"/>
          </a:xfrm>
          <a:prstGeom prst="rect">
            <a:avLst/>
          </a:prstGeom>
        </p:spPr>
      </p:pic>
      <p:sp>
        <p:nvSpPr>
          <p:cNvPr id="80" name="Text Placeholder 45217">
            <a:extLst>
              <a:ext uri="{FF2B5EF4-FFF2-40B4-BE49-F238E27FC236}">
                <a16:creationId xmlns:a16="http://schemas.microsoft.com/office/drawing/2014/main" id="{3AAC4B42-742D-36D1-EEA8-A2D5F253CF46}"/>
              </a:ext>
            </a:extLst>
          </p:cNvPr>
          <p:cNvSpPr txBox="1">
            <a:spLocks/>
          </p:cNvSpPr>
          <p:nvPr/>
        </p:nvSpPr>
        <p:spPr>
          <a:xfrm>
            <a:off x="3358516" y="5732324"/>
            <a:ext cx="2822276"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Machine Learning</a:t>
            </a:r>
          </a:p>
        </p:txBody>
      </p:sp>
      <p:pic>
        <p:nvPicPr>
          <p:cNvPr id="81" name="Graphic 80">
            <a:extLst>
              <a:ext uri="{FF2B5EF4-FFF2-40B4-BE49-F238E27FC236}">
                <a16:creationId xmlns:a16="http://schemas.microsoft.com/office/drawing/2014/main" id="{876EA7E5-0F8C-98E3-1400-448D699732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14318" y="5081865"/>
            <a:ext cx="558146" cy="558146"/>
          </a:xfrm>
          <a:prstGeom prst="rect">
            <a:avLst/>
          </a:prstGeom>
        </p:spPr>
      </p:pic>
      <p:sp>
        <p:nvSpPr>
          <p:cNvPr id="82" name="Text Placeholder 45217">
            <a:extLst>
              <a:ext uri="{FF2B5EF4-FFF2-40B4-BE49-F238E27FC236}">
                <a16:creationId xmlns:a16="http://schemas.microsoft.com/office/drawing/2014/main" id="{F9E55D88-28EE-CC20-5703-D1A83F69DCA6}"/>
              </a:ext>
            </a:extLst>
          </p:cNvPr>
          <p:cNvSpPr txBox="1">
            <a:spLocks/>
          </p:cNvSpPr>
          <p:nvPr/>
        </p:nvSpPr>
        <p:spPr>
          <a:xfrm>
            <a:off x="6074544" y="5703055"/>
            <a:ext cx="2822276" cy="215444"/>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tx1"/>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AI Studio</a:t>
            </a:r>
          </a:p>
        </p:txBody>
      </p:sp>
      <p:pic>
        <p:nvPicPr>
          <p:cNvPr id="83" name="Graphic 82">
            <a:extLst>
              <a:ext uri="{FF2B5EF4-FFF2-40B4-BE49-F238E27FC236}">
                <a16:creationId xmlns:a16="http://schemas.microsoft.com/office/drawing/2014/main" id="{19FB6F48-0936-E5E7-601A-2489E0429F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43328" y="3651925"/>
            <a:ext cx="466460" cy="466460"/>
          </a:xfrm>
          <a:prstGeom prst="rect">
            <a:avLst/>
          </a:prstGeom>
        </p:spPr>
      </p:pic>
      <p:pic>
        <p:nvPicPr>
          <p:cNvPr id="84" name="Graphic 83">
            <a:extLst>
              <a:ext uri="{FF2B5EF4-FFF2-40B4-BE49-F238E27FC236}">
                <a16:creationId xmlns:a16="http://schemas.microsoft.com/office/drawing/2014/main" id="{E4D42C8D-C34D-B27C-CB6B-C3467C8D13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10028" y="2093581"/>
            <a:ext cx="588998" cy="588998"/>
          </a:xfrm>
          <a:prstGeom prst="rect">
            <a:avLst/>
          </a:prstGeom>
        </p:spPr>
      </p:pic>
      <p:pic>
        <p:nvPicPr>
          <p:cNvPr id="85" name="Graphic 84">
            <a:extLst>
              <a:ext uri="{FF2B5EF4-FFF2-40B4-BE49-F238E27FC236}">
                <a16:creationId xmlns:a16="http://schemas.microsoft.com/office/drawing/2014/main" id="{B57D3BC0-90AC-4EB8-7BF8-6DF6D4DACA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20141" y="2108404"/>
            <a:ext cx="580513" cy="580513"/>
          </a:xfrm>
          <a:prstGeom prst="rect">
            <a:avLst/>
          </a:prstGeom>
        </p:spPr>
      </p:pic>
      <p:cxnSp>
        <p:nvCxnSpPr>
          <p:cNvPr id="99" name="Straight Connector 98">
            <a:extLst>
              <a:ext uri="{FF2B5EF4-FFF2-40B4-BE49-F238E27FC236}">
                <a16:creationId xmlns:a16="http://schemas.microsoft.com/office/drawing/2014/main" id="{99710588-9106-C3B0-62A0-A1911198A39F}"/>
              </a:ext>
              <a:ext uri="{C183D7F6-B498-43B3-948B-1728B52AA6E4}">
                <adec:decorative xmlns:adec="http://schemas.microsoft.com/office/drawing/2017/decorative" val="1"/>
              </a:ext>
            </a:extLst>
          </p:cNvPr>
          <p:cNvCxnSpPr>
            <a:cxnSpLocks/>
          </p:cNvCxnSpPr>
          <p:nvPr/>
        </p:nvCxnSpPr>
        <p:spPr>
          <a:xfrm flipH="1">
            <a:off x="4320279"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98375E92-BB38-9EC7-EEAF-88B62D1249EC}"/>
              </a:ext>
              <a:ext uri="{C183D7F6-B498-43B3-948B-1728B52AA6E4}">
                <adec:decorative xmlns:adec="http://schemas.microsoft.com/office/drawing/2017/decorative" val="1"/>
              </a:ext>
            </a:extLst>
          </p:cNvPr>
          <p:cNvCxnSpPr>
            <a:cxnSpLocks/>
          </p:cNvCxnSpPr>
          <p:nvPr/>
        </p:nvCxnSpPr>
        <p:spPr>
          <a:xfrm flipH="1">
            <a:off x="7871723"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1B270E59-3672-40FA-B20B-9413B57E1233}"/>
              </a:ext>
              <a:ext uri="{C183D7F6-B498-43B3-948B-1728B52AA6E4}">
                <adec:decorative xmlns:adec="http://schemas.microsoft.com/office/drawing/2017/decorative" val="1"/>
              </a:ext>
            </a:extLst>
          </p:cNvPr>
          <p:cNvCxnSpPr>
            <a:cxnSpLocks/>
          </p:cNvCxnSpPr>
          <p:nvPr/>
        </p:nvCxnSpPr>
        <p:spPr>
          <a:xfrm flipH="1">
            <a:off x="9647445"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2" name="Straight Connector 101">
            <a:extLst>
              <a:ext uri="{FF2B5EF4-FFF2-40B4-BE49-F238E27FC236}">
                <a16:creationId xmlns:a16="http://schemas.microsoft.com/office/drawing/2014/main" id="{C0257E20-9918-F5FA-2B70-096D504D1EBC}"/>
              </a:ext>
              <a:ext uri="{C183D7F6-B498-43B3-948B-1728B52AA6E4}">
                <adec:decorative xmlns:adec="http://schemas.microsoft.com/office/drawing/2017/decorative" val="1"/>
              </a:ext>
            </a:extLst>
          </p:cNvPr>
          <p:cNvCxnSpPr>
            <a:cxnSpLocks/>
          </p:cNvCxnSpPr>
          <p:nvPr/>
        </p:nvCxnSpPr>
        <p:spPr>
          <a:xfrm flipH="1">
            <a:off x="6096001"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3" name="Straight Connector 102">
            <a:extLst>
              <a:ext uri="{FF2B5EF4-FFF2-40B4-BE49-F238E27FC236}">
                <a16:creationId xmlns:a16="http://schemas.microsoft.com/office/drawing/2014/main" id="{8A952A08-46CB-3103-72DC-BF9EC99D8936}"/>
              </a:ext>
              <a:ext uri="{C183D7F6-B498-43B3-948B-1728B52AA6E4}">
                <adec:decorative xmlns:adec="http://schemas.microsoft.com/office/drawing/2017/decorative" val="1"/>
              </a:ext>
            </a:extLst>
          </p:cNvPr>
          <p:cNvCxnSpPr>
            <a:cxnSpLocks/>
          </p:cNvCxnSpPr>
          <p:nvPr/>
        </p:nvCxnSpPr>
        <p:spPr>
          <a:xfrm flipH="1">
            <a:off x="2544557" y="2430234"/>
            <a:ext cx="1" cy="457200"/>
          </a:xfrm>
          <a:prstGeom prst="line">
            <a:avLst/>
          </a:prstGeom>
          <a:noFill/>
          <a:ln w="3175" cap="rnd" cmpd="sng" algn="ctr">
            <a:solidFill>
              <a:srgbClr val="0078D4"/>
            </a:solidFill>
            <a:prstDash val="solid"/>
            <a:headEnd type="none" w="lg" len="med"/>
            <a:tailEnd type="none" w="lg" len="med"/>
          </a:ln>
          <a:effectLst/>
        </p:spPr>
      </p:cxnSp>
      <p:cxnSp>
        <p:nvCxnSpPr>
          <p:cNvPr id="104" name="Straight Connector 103">
            <a:extLst>
              <a:ext uri="{FF2B5EF4-FFF2-40B4-BE49-F238E27FC236}">
                <a16:creationId xmlns:a16="http://schemas.microsoft.com/office/drawing/2014/main" id="{0831A5CF-BCB6-6623-F029-F83B0CC54F01}"/>
              </a:ext>
            </a:extLst>
          </p:cNvPr>
          <p:cNvCxnSpPr>
            <a:cxnSpLocks/>
          </p:cNvCxnSpPr>
          <p:nvPr/>
        </p:nvCxnSpPr>
        <p:spPr>
          <a:xfrm flipH="1">
            <a:off x="5181364"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5" name="Straight Connector 104">
            <a:extLst>
              <a:ext uri="{FF2B5EF4-FFF2-40B4-BE49-F238E27FC236}">
                <a16:creationId xmlns:a16="http://schemas.microsoft.com/office/drawing/2014/main" id="{163A0DA1-D0A3-5E2E-B88C-672DB5DFC80F}"/>
              </a:ext>
            </a:extLst>
          </p:cNvPr>
          <p:cNvCxnSpPr>
            <a:cxnSpLocks/>
          </p:cNvCxnSpPr>
          <p:nvPr/>
        </p:nvCxnSpPr>
        <p:spPr>
          <a:xfrm flipH="1">
            <a:off x="8981132"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6" name="Straight Connector 105">
            <a:extLst>
              <a:ext uri="{FF2B5EF4-FFF2-40B4-BE49-F238E27FC236}">
                <a16:creationId xmlns:a16="http://schemas.microsoft.com/office/drawing/2014/main" id="{E5E4B74A-4236-7693-E2BF-6476238C57A3}"/>
              </a:ext>
            </a:extLst>
          </p:cNvPr>
          <p:cNvCxnSpPr>
            <a:cxnSpLocks/>
          </p:cNvCxnSpPr>
          <p:nvPr/>
        </p:nvCxnSpPr>
        <p:spPr>
          <a:xfrm flipH="1">
            <a:off x="7081248" y="3751498"/>
            <a:ext cx="1" cy="457200"/>
          </a:xfrm>
          <a:prstGeom prst="line">
            <a:avLst/>
          </a:prstGeom>
          <a:noFill/>
          <a:ln w="3175" cap="rnd" cmpd="sng" algn="ctr">
            <a:solidFill>
              <a:srgbClr val="0078D4"/>
            </a:solidFill>
            <a:prstDash val="solid"/>
            <a:headEnd type="none" w="lg" len="med"/>
            <a:tailEnd type="none" w="lg" len="med"/>
          </a:ln>
          <a:effectLst/>
        </p:spPr>
      </p:cxnSp>
      <p:cxnSp>
        <p:nvCxnSpPr>
          <p:cNvPr id="107" name="Straight Connector 106">
            <a:extLst>
              <a:ext uri="{FF2B5EF4-FFF2-40B4-BE49-F238E27FC236}">
                <a16:creationId xmlns:a16="http://schemas.microsoft.com/office/drawing/2014/main" id="{732C2164-A021-E9F3-A677-139F61EEECBF}"/>
              </a:ext>
            </a:extLst>
          </p:cNvPr>
          <p:cNvCxnSpPr>
            <a:cxnSpLocks/>
          </p:cNvCxnSpPr>
          <p:nvPr/>
        </p:nvCxnSpPr>
        <p:spPr>
          <a:xfrm flipH="1">
            <a:off x="3281480" y="3751498"/>
            <a:ext cx="1" cy="457200"/>
          </a:xfrm>
          <a:prstGeom prst="line">
            <a:avLst/>
          </a:prstGeom>
          <a:noFill/>
          <a:ln w="3175" cap="rnd" cmpd="sng" algn="ctr">
            <a:solidFill>
              <a:srgbClr val="0078D4"/>
            </a:solidFill>
            <a:prstDash val="solid"/>
            <a:headEnd type="none" w="lg" len="med"/>
            <a:tailEnd type="none" w="lg" len="med"/>
          </a:ln>
          <a:effectLst/>
        </p:spPr>
      </p:cxnSp>
    </p:spTree>
    <p:extLst>
      <p:ext uri="{BB962C8B-B14F-4D97-AF65-F5344CB8AC3E}">
        <p14:creationId xmlns:p14="http://schemas.microsoft.com/office/powerpoint/2010/main" val="23417603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D5CBB-36C2-8CD9-F724-B437E6B73980}"/>
              </a:ext>
            </a:extLst>
          </p:cNvPr>
          <p:cNvSpPr>
            <a:spLocks noGrp="1"/>
          </p:cNvSpPr>
          <p:nvPr>
            <p:ph type="title"/>
          </p:nvPr>
        </p:nvSpPr>
        <p:spPr/>
        <p:txBody>
          <a:bodyPr/>
          <a:lstStyle/>
          <a:p>
            <a:r>
              <a:rPr lang="en-US" dirty="0"/>
              <a:t>Pricing</a:t>
            </a:r>
          </a:p>
        </p:txBody>
      </p:sp>
      <p:sp>
        <p:nvSpPr>
          <p:cNvPr id="5" name="Content Placeholder 4">
            <a:extLst>
              <a:ext uri="{FF2B5EF4-FFF2-40B4-BE49-F238E27FC236}">
                <a16:creationId xmlns:a16="http://schemas.microsoft.com/office/drawing/2014/main" id="{00C02B31-2547-C594-0823-1B2357802F35}"/>
              </a:ext>
            </a:extLst>
          </p:cNvPr>
          <p:cNvSpPr>
            <a:spLocks noGrp="1"/>
          </p:cNvSpPr>
          <p:nvPr>
            <p:ph sz="quarter" idx="10"/>
          </p:nvPr>
        </p:nvSpPr>
        <p:spPr>
          <a:xfrm>
            <a:off x="586581" y="1100053"/>
            <a:ext cx="11018838" cy="5275290"/>
          </a:xfrm>
        </p:spPr>
        <p:txBody>
          <a:bodyPr/>
          <a:lstStyle/>
          <a:p>
            <a:r>
              <a:rPr lang="en-US" sz="2000" i="0" dirty="0">
                <a:solidFill>
                  <a:srgbClr val="161616"/>
                </a:solidFill>
                <a:effectLst/>
                <a:latin typeface="+mj-lt"/>
              </a:rPr>
              <a:t>General</a:t>
            </a: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endParaRPr lang="en-US" sz="1800" dirty="0">
              <a:solidFill>
                <a:srgbClr val="161616"/>
              </a:solidFill>
              <a:latin typeface="Segoe UI" panose="020B0502040204020203" pitchFamily="34" charset="0"/>
            </a:endParaRPr>
          </a:p>
          <a:p>
            <a:pPr lvl="1"/>
            <a:endParaRPr lang="en-US" sz="1800" b="0" i="0" dirty="0">
              <a:solidFill>
                <a:srgbClr val="161616"/>
              </a:solidFill>
              <a:effectLst/>
              <a:latin typeface="Segoe UI" panose="020B0502040204020203" pitchFamily="34" charset="0"/>
            </a:endParaRPr>
          </a:p>
          <a:p>
            <a:pPr lvl="1"/>
            <a:r>
              <a:rPr lang="en-US" sz="1800" b="0" i="0" dirty="0">
                <a:solidFill>
                  <a:srgbClr val="161616"/>
                </a:solidFill>
                <a:effectLst/>
                <a:latin typeface="Segoe UI" panose="020B0502040204020203" pitchFamily="34" charset="0"/>
              </a:rPr>
              <a:t>Container pricing is the same as cloud service pricing.</a:t>
            </a:r>
          </a:p>
          <a:p>
            <a:pPr lvl="1"/>
            <a:r>
              <a:rPr lang="en-US" sz="1800" b="0" i="0" dirty="0">
                <a:solidFill>
                  <a:srgbClr val="161616"/>
                </a:solidFill>
                <a:effectLst/>
                <a:latin typeface="Segoe UI" panose="020B0502040204020203" pitchFamily="34" charset="0"/>
              </a:rPr>
              <a:t>Has Free tier &amp; Commitment tier</a:t>
            </a:r>
            <a:endParaRPr lang="en-US" sz="1800" dirty="0"/>
          </a:p>
          <a:p>
            <a:r>
              <a:rPr lang="en-US" sz="2000" dirty="0">
                <a:latin typeface="+mj-lt"/>
              </a:rPr>
              <a:t>Custom Model</a:t>
            </a:r>
          </a:p>
          <a:p>
            <a:pPr lvl="1"/>
            <a:r>
              <a:rPr lang="en-US" sz="1800" b="0" i="0" dirty="0">
                <a:solidFill>
                  <a:srgbClr val="161616"/>
                </a:solidFill>
                <a:effectLst/>
                <a:latin typeface="Segoe UI" panose="020B0502040204020203" pitchFamily="34" charset="0"/>
              </a:rPr>
              <a:t>Training a custom model is free but there are charges when analyzing a document with a model for preparing training data</a:t>
            </a:r>
            <a:endParaRPr lang="en-US" sz="1800" dirty="0"/>
          </a:p>
        </p:txBody>
      </p:sp>
      <p:sp>
        <p:nvSpPr>
          <p:cNvPr id="7" name="TextBox 6">
            <a:extLst>
              <a:ext uri="{FF2B5EF4-FFF2-40B4-BE49-F238E27FC236}">
                <a16:creationId xmlns:a16="http://schemas.microsoft.com/office/drawing/2014/main" id="{4F3BFA46-C309-8542-D182-259F3B1FBF71}"/>
              </a:ext>
            </a:extLst>
          </p:cNvPr>
          <p:cNvSpPr txBox="1"/>
          <p:nvPr/>
        </p:nvSpPr>
        <p:spPr>
          <a:xfrm>
            <a:off x="21291" y="6550223"/>
            <a:ext cx="11225830" cy="307777"/>
          </a:xfrm>
          <a:prstGeom prst="rect">
            <a:avLst/>
          </a:prstGeom>
          <a:noFill/>
        </p:spPr>
        <p:txBody>
          <a:bodyPr wrap="square">
            <a:spAutoFit/>
          </a:bodyPr>
          <a:lstStyle/>
          <a:p>
            <a:r>
              <a:rPr lang="en-US" sz="1400" dirty="0">
                <a:hlinkClick r:id="rId2"/>
              </a:rPr>
              <a:t>Document Intelligence (formerly Form Recognizer) frequently asked questions (FAQ) | Microsoft Learn</a:t>
            </a:r>
            <a:endParaRPr lang="en-US" sz="1400" dirty="0"/>
          </a:p>
        </p:txBody>
      </p:sp>
      <p:graphicFrame>
        <p:nvGraphicFramePr>
          <p:cNvPr id="10" name="Table 9">
            <a:extLst>
              <a:ext uri="{FF2B5EF4-FFF2-40B4-BE49-F238E27FC236}">
                <a16:creationId xmlns:a16="http://schemas.microsoft.com/office/drawing/2014/main" id="{271B15DB-5922-53D1-C0DA-D38F2A196FAF}"/>
              </a:ext>
            </a:extLst>
          </p:cNvPr>
          <p:cNvGraphicFramePr>
            <a:graphicFrameLocks noGrp="1"/>
          </p:cNvGraphicFramePr>
          <p:nvPr>
            <p:extLst>
              <p:ext uri="{D42A27DB-BD31-4B8C-83A1-F6EECF244321}">
                <p14:modId xmlns:p14="http://schemas.microsoft.com/office/powerpoint/2010/main" val="3962023135"/>
              </p:ext>
            </p:extLst>
          </p:nvPr>
        </p:nvGraphicFramePr>
        <p:xfrm>
          <a:off x="731099" y="1442081"/>
          <a:ext cx="11018520" cy="3291840"/>
        </p:xfrm>
        <a:graphic>
          <a:graphicData uri="http://schemas.openxmlformats.org/drawingml/2006/table">
            <a:tbl>
              <a:tblPr firstRow="1" bandRow="1">
                <a:tableStyleId>{5C22544A-7EE6-4342-B048-85BDC9FD1C3A}</a:tableStyleId>
              </a:tblPr>
              <a:tblGrid>
                <a:gridCol w="2926499">
                  <a:extLst>
                    <a:ext uri="{9D8B030D-6E8A-4147-A177-3AD203B41FA5}">
                      <a16:colId xmlns:a16="http://schemas.microsoft.com/office/drawing/2014/main" val="790194149"/>
                    </a:ext>
                  </a:extLst>
                </a:gridCol>
                <a:gridCol w="4419181">
                  <a:extLst>
                    <a:ext uri="{9D8B030D-6E8A-4147-A177-3AD203B41FA5}">
                      <a16:colId xmlns:a16="http://schemas.microsoft.com/office/drawing/2014/main" val="1706756310"/>
                    </a:ext>
                  </a:extLst>
                </a:gridCol>
                <a:gridCol w="3672840">
                  <a:extLst>
                    <a:ext uri="{9D8B030D-6E8A-4147-A177-3AD203B41FA5}">
                      <a16:colId xmlns:a16="http://schemas.microsoft.com/office/drawing/2014/main" val="4130345879"/>
                    </a:ext>
                  </a:extLst>
                </a:gridCol>
              </a:tblGrid>
              <a:tr h="0">
                <a:tc>
                  <a:txBody>
                    <a:bodyPr/>
                    <a:lstStyle/>
                    <a:p>
                      <a:pPr algn="l" fontAlgn="t"/>
                      <a:r>
                        <a:rPr lang="en-US" sz="1400" b="1">
                          <a:effectLst/>
                        </a:rPr>
                        <a:t>File format</a:t>
                      </a:r>
                      <a:endParaRPr lang="en-US" sz="1400">
                        <a:effectLst/>
                      </a:endParaRPr>
                    </a:p>
                  </a:txBody>
                  <a:tcPr marL="45720" marR="45720"/>
                </a:tc>
                <a:tc>
                  <a:txBody>
                    <a:bodyPr/>
                    <a:lstStyle/>
                    <a:p>
                      <a:pPr algn="l" fontAlgn="t"/>
                      <a:r>
                        <a:rPr lang="en-US" sz="1400" b="1">
                          <a:effectLst/>
                        </a:rPr>
                        <a:t>Computed page unit</a:t>
                      </a:r>
                      <a:endParaRPr lang="en-US" sz="1400">
                        <a:effectLst/>
                      </a:endParaRPr>
                    </a:p>
                  </a:txBody>
                  <a:tcPr marL="45720" marR="45720"/>
                </a:tc>
                <a:tc>
                  <a:txBody>
                    <a:bodyPr/>
                    <a:lstStyle/>
                    <a:p>
                      <a:pPr algn="l" fontAlgn="t"/>
                      <a:r>
                        <a:rPr lang="en-US" sz="1400" b="1">
                          <a:effectLst/>
                        </a:rPr>
                        <a:t>Total pages</a:t>
                      </a:r>
                      <a:endParaRPr lang="en-US" sz="1400">
                        <a:effectLst/>
                      </a:endParaRPr>
                    </a:p>
                  </a:txBody>
                  <a:tcPr marL="45720" marR="45720"/>
                </a:tc>
                <a:extLst>
                  <a:ext uri="{0D108BD9-81ED-4DB2-BD59-A6C34878D82A}">
                    <a16:rowId xmlns:a16="http://schemas.microsoft.com/office/drawing/2014/main" val="1641028793"/>
                  </a:ext>
                </a:extLst>
              </a:tr>
              <a:tr h="167742">
                <a:tc>
                  <a:txBody>
                    <a:bodyPr/>
                    <a:lstStyle/>
                    <a:p>
                      <a:pPr algn="l" fontAlgn="t"/>
                      <a:r>
                        <a:rPr lang="en-US" sz="1400">
                          <a:effectLst/>
                        </a:rPr>
                        <a:t>Images (JPEG/JPG, PNG, BMP, HEIF)</a:t>
                      </a:r>
                    </a:p>
                  </a:txBody>
                  <a:tcPr marL="45720" marR="45720"/>
                </a:tc>
                <a:tc>
                  <a:txBody>
                    <a:bodyPr/>
                    <a:lstStyle/>
                    <a:p>
                      <a:pPr algn="l" fontAlgn="t"/>
                      <a:r>
                        <a:rPr lang="en-US" sz="1400">
                          <a:effectLst/>
                        </a:rPr>
                        <a:t>Each image = 1 page unit</a:t>
                      </a:r>
                    </a:p>
                  </a:txBody>
                  <a:tcPr marL="45720" marR="45720"/>
                </a:tc>
                <a:tc>
                  <a:txBody>
                    <a:bodyPr/>
                    <a:lstStyle/>
                    <a:p>
                      <a:pPr algn="l" fontAlgn="t"/>
                      <a:r>
                        <a:rPr lang="en-US" sz="1400">
                          <a:effectLst/>
                        </a:rPr>
                        <a:t>Total images</a:t>
                      </a:r>
                    </a:p>
                  </a:txBody>
                  <a:tcPr marL="45720" marR="45720"/>
                </a:tc>
                <a:extLst>
                  <a:ext uri="{0D108BD9-81ED-4DB2-BD59-A6C34878D82A}">
                    <a16:rowId xmlns:a16="http://schemas.microsoft.com/office/drawing/2014/main" val="1963223446"/>
                  </a:ext>
                </a:extLst>
              </a:tr>
              <a:tr h="129032">
                <a:tc>
                  <a:txBody>
                    <a:bodyPr/>
                    <a:lstStyle/>
                    <a:p>
                      <a:pPr algn="l" fontAlgn="t"/>
                      <a:r>
                        <a:rPr lang="en-US" sz="1400">
                          <a:effectLst/>
                        </a:rPr>
                        <a:t>PDF</a:t>
                      </a:r>
                    </a:p>
                  </a:txBody>
                  <a:tcPr marL="45720" marR="45720"/>
                </a:tc>
                <a:tc>
                  <a:txBody>
                    <a:bodyPr/>
                    <a:lstStyle/>
                    <a:p>
                      <a:pPr algn="l" fontAlgn="t"/>
                      <a:r>
                        <a:rPr lang="en-US" sz="1400">
                          <a:effectLst/>
                        </a:rPr>
                        <a:t>Each page in the PDF = 1 page unit</a:t>
                      </a:r>
                    </a:p>
                  </a:txBody>
                  <a:tcPr marL="45720" marR="45720"/>
                </a:tc>
                <a:tc>
                  <a:txBody>
                    <a:bodyPr/>
                    <a:lstStyle/>
                    <a:p>
                      <a:pPr algn="l" fontAlgn="t"/>
                      <a:r>
                        <a:rPr lang="en-US" sz="1400">
                          <a:effectLst/>
                        </a:rPr>
                        <a:t>Total pages in the PDF</a:t>
                      </a:r>
                    </a:p>
                  </a:txBody>
                  <a:tcPr marL="45720" marR="45720"/>
                </a:tc>
                <a:extLst>
                  <a:ext uri="{0D108BD9-81ED-4DB2-BD59-A6C34878D82A}">
                    <a16:rowId xmlns:a16="http://schemas.microsoft.com/office/drawing/2014/main" val="788270393"/>
                  </a:ext>
                </a:extLst>
              </a:tr>
              <a:tr h="129032">
                <a:tc>
                  <a:txBody>
                    <a:bodyPr/>
                    <a:lstStyle/>
                    <a:p>
                      <a:pPr algn="l" fontAlgn="t"/>
                      <a:r>
                        <a:rPr lang="en-US" sz="1400">
                          <a:effectLst/>
                        </a:rPr>
                        <a:t>TIFF</a:t>
                      </a:r>
                    </a:p>
                  </a:txBody>
                  <a:tcPr marL="45720" marR="45720"/>
                </a:tc>
                <a:tc>
                  <a:txBody>
                    <a:bodyPr/>
                    <a:lstStyle/>
                    <a:p>
                      <a:pPr algn="l" fontAlgn="t"/>
                      <a:r>
                        <a:rPr lang="en-US" sz="1400">
                          <a:effectLst/>
                        </a:rPr>
                        <a:t>Each image in the TIFF = 1 page unit</a:t>
                      </a:r>
                    </a:p>
                  </a:txBody>
                  <a:tcPr marL="45720" marR="45720"/>
                </a:tc>
                <a:tc>
                  <a:txBody>
                    <a:bodyPr/>
                    <a:lstStyle/>
                    <a:p>
                      <a:pPr algn="l" fontAlgn="t"/>
                      <a:r>
                        <a:rPr lang="en-US" sz="1400">
                          <a:effectLst/>
                        </a:rPr>
                        <a:t>Total images in the PDF</a:t>
                      </a:r>
                    </a:p>
                  </a:txBody>
                  <a:tcPr marL="45720" marR="45720"/>
                </a:tc>
                <a:extLst>
                  <a:ext uri="{0D108BD9-81ED-4DB2-BD59-A6C34878D82A}">
                    <a16:rowId xmlns:a16="http://schemas.microsoft.com/office/drawing/2014/main" val="1781461647"/>
                  </a:ext>
                </a:extLst>
              </a:tr>
              <a:tr h="283870">
                <a:tc>
                  <a:txBody>
                    <a:bodyPr/>
                    <a:lstStyle/>
                    <a:p>
                      <a:pPr algn="l" fontAlgn="t"/>
                      <a:r>
                        <a:rPr lang="en-US" sz="1400">
                          <a:effectLst/>
                        </a:rPr>
                        <a:t>Word (DOCX)</a:t>
                      </a:r>
                    </a:p>
                  </a:txBody>
                  <a:tcPr marL="45720" marR="45720"/>
                </a:tc>
                <a:tc>
                  <a:txBody>
                    <a:bodyPr/>
                    <a:lstStyle/>
                    <a:p>
                      <a:pPr algn="l" fontAlgn="t"/>
                      <a:r>
                        <a:rPr lang="en-US" sz="1400">
                          <a:effectLst/>
                        </a:rPr>
                        <a:t>Up to 3,000 characters = 1 page unit, embedded or linked images not supported</a:t>
                      </a:r>
                    </a:p>
                  </a:txBody>
                  <a:tcPr marL="45720" marR="45720"/>
                </a:tc>
                <a:tc>
                  <a:txBody>
                    <a:bodyPr/>
                    <a:lstStyle/>
                    <a:p>
                      <a:pPr algn="l" fontAlgn="t"/>
                      <a:r>
                        <a:rPr lang="en-US" sz="1400" dirty="0">
                          <a:effectLst/>
                        </a:rPr>
                        <a:t>Total pages of up to 3,000 characters each</a:t>
                      </a:r>
                    </a:p>
                  </a:txBody>
                  <a:tcPr marL="45720" marR="45720"/>
                </a:tc>
                <a:extLst>
                  <a:ext uri="{0D108BD9-81ED-4DB2-BD59-A6C34878D82A}">
                    <a16:rowId xmlns:a16="http://schemas.microsoft.com/office/drawing/2014/main" val="2220336220"/>
                  </a:ext>
                </a:extLst>
              </a:tr>
              <a:tr h="283870">
                <a:tc>
                  <a:txBody>
                    <a:bodyPr/>
                    <a:lstStyle/>
                    <a:p>
                      <a:pPr algn="l" fontAlgn="t"/>
                      <a:r>
                        <a:rPr lang="en-US" sz="1400">
                          <a:effectLst/>
                        </a:rPr>
                        <a:t>Excel (XLSX)</a:t>
                      </a:r>
                    </a:p>
                  </a:txBody>
                  <a:tcPr marL="45720" marR="45720"/>
                </a:tc>
                <a:tc>
                  <a:txBody>
                    <a:bodyPr/>
                    <a:lstStyle/>
                    <a:p>
                      <a:pPr algn="l" fontAlgn="t"/>
                      <a:r>
                        <a:rPr lang="en-US" sz="1400" dirty="0">
                          <a:effectLst/>
                        </a:rPr>
                        <a:t>Each worksheet = 1 page unit, embedded or linked images not supported</a:t>
                      </a:r>
                    </a:p>
                  </a:txBody>
                  <a:tcPr marL="45720" marR="45720"/>
                </a:tc>
                <a:tc>
                  <a:txBody>
                    <a:bodyPr/>
                    <a:lstStyle/>
                    <a:p>
                      <a:pPr algn="l" fontAlgn="t"/>
                      <a:r>
                        <a:rPr lang="en-US" sz="1400">
                          <a:effectLst/>
                        </a:rPr>
                        <a:t>Total worksheets</a:t>
                      </a:r>
                    </a:p>
                  </a:txBody>
                  <a:tcPr marL="45720" marR="45720"/>
                </a:tc>
                <a:extLst>
                  <a:ext uri="{0D108BD9-81ED-4DB2-BD59-A6C34878D82A}">
                    <a16:rowId xmlns:a16="http://schemas.microsoft.com/office/drawing/2014/main" val="1773146340"/>
                  </a:ext>
                </a:extLst>
              </a:tr>
              <a:tr h="245161">
                <a:tc>
                  <a:txBody>
                    <a:bodyPr/>
                    <a:lstStyle/>
                    <a:p>
                      <a:pPr algn="l" fontAlgn="t"/>
                      <a:r>
                        <a:rPr lang="en-US" sz="1400">
                          <a:effectLst/>
                        </a:rPr>
                        <a:t>PowerPoint (PPTX)</a:t>
                      </a:r>
                    </a:p>
                  </a:txBody>
                  <a:tcPr marL="45720" marR="45720"/>
                </a:tc>
                <a:tc>
                  <a:txBody>
                    <a:bodyPr/>
                    <a:lstStyle/>
                    <a:p>
                      <a:pPr algn="l" fontAlgn="t"/>
                      <a:r>
                        <a:rPr lang="en-US" sz="1400" dirty="0">
                          <a:effectLst/>
                        </a:rPr>
                        <a:t>Each slide = 1 page unit, embedded or linked images not supported</a:t>
                      </a:r>
                    </a:p>
                  </a:txBody>
                  <a:tcPr marL="45720" marR="45720"/>
                </a:tc>
                <a:tc>
                  <a:txBody>
                    <a:bodyPr/>
                    <a:lstStyle/>
                    <a:p>
                      <a:pPr algn="l" fontAlgn="t"/>
                      <a:r>
                        <a:rPr lang="en-US" sz="1400">
                          <a:effectLst/>
                        </a:rPr>
                        <a:t>Total slides</a:t>
                      </a:r>
                    </a:p>
                  </a:txBody>
                  <a:tcPr marL="45720" marR="45720"/>
                </a:tc>
                <a:extLst>
                  <a:ext uri="{0D108BD9-81ED-4DB2-BD59-A6C34878D82A}">
                    <a16:rowId xmlns:a16="http://schemas.microsoft.com/office/drawing/2014/main" val="2303863493"/>
                  </a:ext>
                </a:extLst>
              </a:tr>
              <a:tr h="283870">
                <a:tc>
                  <a:txBody>
                    <a:bodyPr/>
                    <a:lstStyle/>
                    <a:p>
                      <a:pPr algn="l" fontAlgn="t"/>
                      <a:r>
                        <a:rPr lang="en-US" sz="1400">
                          <a:effectLst/>
                        </a:rPr>
                        <a:t>HTML</a:t>
                      </a:r>
                    </a:p>
                  </a:txBody>
                  <a:tcPr marL="45720" marR="45720"/>
                </a:tc>
                <a:tc>
                  <a:txBody>
                    <a:bodyPr/>
                    <a:lstStyle/>
                    <a:p>
                      <a:pPr algn="l" fontAlgn="t"/>
                      <a:r>
                        <a:rPr lang="en-US" sz="1400" dirty="0">
                          <a:effectLst/>
                        </a:rPr>
                        <a:t>Up to 3,000 characters = 1 page unit, embedded or linked images not supported</a:t>
                      </a:r>
                    </a:p>
                  </a:txBody>
                  <a:tcPr marL="45720" marR="45720"/>
                </a:tc>
                <a:tc>
                  <a:txBody>
                    <a:bodyPr/>
                    <a:lstStyle/>
                    <a:p>
                      <a:pPr algn="l" fontAlgn="t"/>
                      <a:r>
                        <a:rPr lang="en-US" sz="1400" dirty="0">
                          <a:effectLst/>
                        </a:rPr>
                        <a:t>Total pages of up to 3,000 characters each</a:t>
                      </a:r>
                    </a:p>
                  </a:txBody>
                  <a:tcPr marL="45720" marR="45720"/>
                </a:tc>
                <a:extLst>
                  <a:ext uri="{0D108BD9-81ED-4DB2-BD59-A6C34878D82A}">
                    <a16:rowId xmlns:a16="http://schemas.microsoft.com/office/drawing/2014/main" val="2066310325"/>
                  </a:ext>
                </a:extLst>
              </a:tr>
            </a:tbl>
          </a:graphicData>
        </a:graphic>
      </p:graphicFrame>
    </p:spTree>
    <p:extLst>
      <p:ext uri="{BB962C8B-B14F-4D97-AF65-F5344CB8AC3E}">
        <p14:creationId xmlns:p14="http://schemas.microsoft.com/office/powerpoint/2010/main" val="4237509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E8F9BE-477C-8A58-7C78-7111F9F79458}"/>
              </a:ext>
            </a:extLst>
          </p:cNvPr>
          <p:cNvSpPr>
            <a:spLocks noGrp="1"/>
          </p:cNvSpPr>
          <p:nvPr>
            <p:ph type="title"/>
          </p:nvPr>
        </p:nvSpPr>
        <p:spPr/>
        <p:txBody>
          <a:bodyPr/>
          <a:lstStyle/>
          <a:p>
            <a:r>
              <a:rPr lang="en-US" dirty="0"/>
              <a:t>Pricing</a:t>
            </a:r>
          </a:p>
        </p:txBody>
      </p:sp>
      <p:pic>
        <p:nvPicPr>
          <p:cNvPr id="5" name="Picture 4">
            <a:extLst>
              <a:ext uri="{FF2B5EF4-FFF2-40B4-BE49-F238E27FC236}">
                <a16:creationId xmlns:a16="http://schemas.microsoft.com/office/drawing/2014/main" id="{2B092BA3-B62D-E11C-9691-0096F7408C25}"/>
              </a:ext>
            </a:extLst>
          </p:cNvPr>
          <p:cNvPicPr>
            <a:picLocks noChangeAspect="1"/>
          </p:cNvPicPr>
          <p:nvPr/>
        </p:nvPicPr>
        <p:blipFill>
          <a:blip r:embed="rId2"/>
          <a:stretch>
            <a:fillRect/>
          </a:stretch>
        </p:blipFill>
        <p:spPr>
          <a:xfrm>
            <a:off x="704996" y="1240570"/>
            <a:ext cx="10544684" cy="4823227"/>
          </a:xfrm>
          <a:prstGeom prst="rect">
            <a:avLst/>
          </a:prstGeom>
        </p:spPr>
      </p:pic>
      <p:sp>
        <p:nvSpPr>
          <p:cNvPr id="3" name="TextBox 2">
            <a:extLst>
              <a:ext uri="{FF2B5EF4-FFF2-40B4-BE49-F238E27FC236}">
                <a16:creationId xmlns:a16="http://schemas.microsoft.com/office/drawing/2014/main" id="{432BC263-6575-67BA-35B7-E79EB67B09D4}"/>
              </a:ext>
            </a:extLst>
          </p:cNvPr>
          <p:cNvSpPr txBox="1"/>
          <p:nvPr/>
        </p:nvSpPr>
        <p:spPr>
          <a:xfrm>
            <a:off x="588263" y="6400800"/>
            <a:ext cx="6740236" cy="307777"/>
          </a:xfrm>
          <a:prstGeom prst="rect">
            <a:avLst/>
          </a:prstGeom>
          <a:noFill/>
        </p:spPr>
        <p:txBody>
          <a:bodyPr wrap="square">
            <a:spAutoFit/>
          </a:bodyPr>
          <a:lstStyle/>
          <a:p>
            <a:r>
              <a:rPr lang="it-IT" sz="1400" dirty="0">
                <a:hlinkClick r:id="rId3"/>
              </a:rPr>
              <a:t>Pricing - Azure AI Document Intelligence | Microsoft Azure</a:t>
            </a:r>
            <a:endParaRPr lang="en-US" sz="1400" dirty="0"/>
          </a:p>
        </p:txBody>
      </p:sp>
    </p:spTree>
    <p:extLst>
      <p:ext uri="{BB962C8B-B14F-4D97-AF65-F5344CB8AC3E}">
        <p14:creationId xmlns:p14="http://schemas.microsoft.com/office/powerpoint/2010/main" val="34190575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5A21-492B-0482-9C00-32C5353F0D6C}"/>
              </a:ext>
            </a:extLst>
          </p:cNvPr>
          <p:cNvSpPr>
            <a:spLocks noGrp="1"/>
          </p:cNvSpPr>
          <p:nvPr>
            <p:ph type="title"/>
          </p:nvPr>
        </p:nvSpPr>
        <p:spPr/>
        <p:txBody>
          <a:bodyPr/>
          <a:lstStyle/>
          <a:p>
            <a:r>
              <a:rPr lang="en-US" dirty="0"/>
              <a:t>Commitment Tier</a:t>
            </a:r>
          </a:p>
        </p:txBody>
      </p:sp>
      <p:pic>
        <p:nvPicPr>
          <p:cNvPr id="4" name="Picture 3">
            <a:extLst>
              <a:ext uri="{FF2B5EF4-FFF2-40B4-BE49-F238E27FC236}">
                <a16:creationId xmlns:a16="http://schemas.microsoft.com/office/drawing/2014/main" id="{FF2C7D62-9706-8EE7-D2DC-378A403B398B}"/>
              </a:ext>
            </a:extLst>
          </p:cNvPr>
          <p:cNvPicPr>
            <a:picLocks noChangeAspect="1"/>
          </p:cNvPicPr>
          <p:nvPr/>
        </p:nvPicPr>
        <p:blipFill>
          <a:blip r:embed="rId2"/>
          <a:stretch>
            <a:fillRect/>
          </a:stretch>
        </p:blipFill>
        <p:spPr>
          <a:xfrm>
            <a:off x="588263" y="1122436"/>
            <a:ext cx="9944100" cy="3290743"/>
          </a:xfrm>
          <a:prstGeom prst="rect">
            <a:avLst/>
          </a:prstGeom>
        </p:spPr>
      </p:pic>
      <p:pic>
        <p:nvPicPr>
          <p:cNvPr id="5" name="Picture 4">
            <a:extLst>
              <a:ext uri="{FF2B5EF4-FFF2-40B4-BE49-F238E27FC236}">
                <a16:creationId xmlns:a16="http://schemas.microsoft.com/office/drawing/2014/main" id="{B03A5162-F229-2A95-2C4A-3D5F9D482A38}"/>
              </a:ext>
            </a:extLst>
          </p:cNvPr>
          <p:cNvPicPr>
            <a:picLocks noChangeAspect="1"/>
          </p:cNvPicPr>
          <p:nvPr/>
        </p:nvPicPr>
        <p:blipFill>
          <a:blip r:embed="rId3"/>
          <a:stretch>
            <a:fillRect/>
          </a:stretch>
        </p:blipFill>
        <p:spPr>
          <a:xfrm>
            <a:off x="425890" y="5105573"/>
            <a:ext cx="5356976" cy="1502239"/>
          </a:xfrm>
          <a:prstGeom prst="rect">
            <a:avLst/>
          </a:prstGeom>
        </p:spPr>
      </p:pic>
      <p:pic>
        <p:nvPicPr>
          <p:cNvPr id="7" name="Picture 6">
            <a:extLst>
              <a:ext uri="{FF2B5EF4-FFF2-40B4-BE49-F238E27FC236}">
                <a16:creationId xmlns:a16="http://schemas.microsoft.com/office/drawing/2014/main" id="{660D349B-B4B3-5B56-D5D8-1C5F6C103D30}"/>
              </a:ext>
            </a:extLst>
          </p:cNvPr>
          <p:cNvPicPr>
            <a:picLocks noChangeAspect="1"/>
          </p:cNvPicPr>
          <p:nvPr/>
        </p:nvPicPr>
        <p:blipFill>
          <a:blip r:embed="rId4"/>
          <a:stretch>
            <a:fillRect/>
          </a:stretch>
        </p:blipFill>
        <p:spPr>
          <a:xfrm>
            <a:off x="5915890" y="5201749"/>
            <a:ext cx="5912565" cy="1683958"/>
          </a:xfrm>
          <a:prstGeom prst="rect">
            <a:avLst/>
          </a:prstGeom>
        </p:spPr>
      </p:pic>
      <p:sp>
        <p:nvSpPr>
          <p:cNvPr id="9" name="TextBox 8">
            <a:extLst>
              <a:ext uri="{FF2B5EF4-FFF2-40B4-BE49-F238E27FC236}">
                <a16:creationId xmlns:a16="http://schemas.microsoft.com/office/drawing/2014/main" id="{D952AB50-EEA0-12C2-A28F-F5579B876B75}"/>
              </a:ext>
            </a:extLst>
          </p:cNvPr>
          <p:cNvSpPr txBox="1"/>
          <p:nvPr/>
        </p:nvSpPr>
        <p:spPr>
          <a:xfrm>
            <a:off x="523009" y="4786808"/>
            <a:ext cx="9944099" cy="369332"/>
          </a:xfrm>
          <a:prstGeom prst="rect">
            <a:avLst/>
          </a:prstGeom>
          <a:noFill/>
        </p:spPr>
        <p:txBody>
          <a:bodyPr wrap="square">
            <a:spAutoFit/>
          </a:bodyPr>
          <a:lstStyle/>
          <a:p>
            <a:pPr algn="l"/>
            <a:r>
              <a:rPr lang="en-US" i="0" dirty="0">
                <a:solidFill>
                  <a:srgbClr val="161616"/>
                </a:solidFill>
                <a:effectLst/>
                <a:highlight>
                  <a:srgbClr val="FFFFFF"/>
                </a:highlight>
              </a:rPr>
              <a:t>Azure Advisor provides recommendation to consider Commitment tier</a:t>
            </a:r>
          </a:p>
        </p:txBody>
      </p:sp>
    </p:spTree>
    <p:extLst>
      <p:ext uri="{BB962C8B-B14F-4D97-AF65-F5344CB8AC3E}">
        <p14:creationId xmlns:p14="http://schemas.microsoft.com/office/powerpoint/2010/main" val="25321583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B3AE-EAF5-3FFA-0F1A-E290BB9F9BC0}"/>
              </a:ext>
            </a:extLst>
          </p:cNvPr>
          <p:cNvSpPr>
            <a:spLocks noGrp="1"/>
          </p:cNvSpPr>
          <p:nvPr>
            <p:ph type="title"/>
          </p:nvPr>
        </p:nvSpPr>
        <p:spPr/>
        <p:txBody>
          <a:bodyPr/>
          <a:lstStyle/>
          <a:p>
            <a:r>
              <a:rPr lang="en-US" dirty="0"/>
              <a:t>Commitment Tier</a:t>
            </a:r>
          </a:p>
        </p:txBody>
      </p:sp>
      <p:pic>
        <p:nvPicPr>
          <p:cNvPr id="4" name="Picture 3">
            <a:extLst>
              <a:ext uri="{FF2B5EF4-FFF2-40B4-BE49-F238E27FC236}">
                <a16:creationId xmlns:a16="http://schemas.microsoft.com/office/drawing/2014/main" id="{FABE1C19-0069-E368-8977-FE21A5E3125B}"/>
              </a:ext>
            </a:extLst>
          </p:cNvPr>
          <p:cNvPicPr>
            <a:picLocks noChangeAspect="1"/>
          </p:cNvPicPr>
          <p:nvPr/>
        </p:nvPicPr>
        <p:blipFill>
          <a:blip r:embed="rId2"/>
          <a:stretch>
            <a:fillRect/>
          </a:stretch>
        </p:blipFill>
        <p:spPr>
          <a:xfrm>
            <a:off x="637309" y="1480340"/>
            <a:ext cx="10413364" cy="4657042"/>
          </a:xfrm>
          <a:prstGeom prst="rect">
            <a:avLst/>
          </a:prstGeom>
        </p:spPr>
      </p:pic>
      <p:pic>
        <p:nvPicPr>
          <p:cNvPr id="6" name="Picture 5">
            <a:extLst>
              <a:ext uri="{FF2B5EF4-FFF2-40B4-BE49-F238E27FC236}">
                <a16:creationId xmlns:a16="http://schemas.microsoft.com/office/drawing/2014/main" id="{116C350E-757B-F2A1-F7C3-DC81C0C7925A}"/>
              </a:ext>
            </a:extLst>
          </p:cNvPr>
          <p:cNvPicPr>
            <a:picLocks noChangeAspect="1"/>
          </p:cNvPicPr>
          <p:nvPr/>
        </p:nvPicPr>
        <p:blipFill>
          <a:blip r:embed="rId3"/>
          <a:stretch>
            <a:fillRect/>
          </a:stretch>
        </p:blipFill>
        <p:spPr>
          <a:xfrm>
            <a:off x="637309" y="1101673"/>
            <a:ext cx="10413364" cy="378667"/>
          </a:xfrm>
          <a:prstGeom prst="rect">
            <a:avLst/>
          </a:prstGeom>
        </p:spPr>
      </p:pic>
      <p:sp>
        <p:nvSpPr>
          <p:cNvPr id="8" name="TextBox 7">
            <a:extLst>
              <a:ext uri="{FF2B5EF4-FFF2-40B4-BE49-F238E27FC236}">
                <a16:creationId xmlns:a16="http://schemas.microsoft.com/office/drawing/2014/main" id="{4B4641D1-CE79-7043-2172-D3C04EFDDCDE}"/>
              </a:ext>
            </a:extLst>
          </p:cNvPr>
          <p:cNvSpPr txBox="1"/>
          <p:nvPr/>
        </p:nvSpPr>
        <p:spPr>
          <a:xfrm>
            <a:off x="216705" y="6442656"/>
            <a:ext cx="8864949" cy="307777"/>
          </a:xfrm>
          <a:prstGeom prst="rect">
            <a:avLst/>
          </a:prstGeom>
          <a:noFill/>
        </p:spPr>
        <p:txBody>
          <a:bodyPr wrap="square">
            <a:spAutoFit/>
          </a:bodyPr>
          <a:lstStyle/>
          <a:p>
            <a:r>
              <a:rPr lang="en-US" sz="1400" dirty="0">
                <a:hlinkClick r:id="rId4"/>
              </a:rPr>
              <a:t>Use Azure AI containers on-premises - Azure AI services | Microsoft Learn</a:t>
            </a:r>
            <a:endParaRPr lang="en-US" sz="1400" dirty="0"/>
          </a:p>
        </p:txBody>
      </p:sp>
    </p:spTree>
    <p:extLst>
      <p:ext uri="{BB962C8B-B14F-4D97-AF65-F5344CB8AC3E}">
        <p14:creationId xmlns:p14="http://schemas.microsoft.com/office/powerpoint/2010/main" val="35398861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5B5-D91A-B3F9-C438-5D95B02A9D0B}"/>
              </a:ext>
            </a:extLst>
          </p:cNvPr>
          <p:cNvSpPr>
            <a:spLocks noGrp="1"/>
          </p:cNvSpPr>
          <p:nvPr>
            <p:ph type="title"/>
          </p:nvPr>
        </p:nvSpPr>
        <p:spPr/>
        <p:txBody>
          <a:bodyPr>
            <a:noAutofit/>
          </a:bodyPr>
          <a:lstStyle/>
          <a:p>
            <a:r>
              <a:rPr lang="en-US" sz="3600" i="0" dirty="0">
                <a:solidFill>
                  <a:schemeClr val="tx1"/>
                </a:solidFill>
              </a:rPr>
              <a:t>Retrieval-Augmented Generation</a:t>
            </a:r>
          </a:p>
        </p:txBody>
      </p:sp>
      <p:sp>
        <p:nvSpPr>
          <p:cNvPr id="64" name="TextBox 63">
            <a:extLst>
              <a:ext uri="{FF2B5EF4-FFF2-40B4-BE49-F238E27FC236}">
                <a16:creationId xmlns:a16="http://schemas.microsoft.com/office/drawing/2014/main" id="{AC82FE20-C5F1-8F7E-7C47-4DD0C09F06E8}"/>
              </a:ext>
            </a:extLst>
          </p:cNvPr>
          <p:cNvSpPr txBox="1"/>
          <p:nvPr/>
        </p:nvSpPr>
        <p:spPr>
          <a:xfrm>
            <a:off x="10103893" y="1347147"/>
            <a:ext cx="1512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D</a:t>
            </a:r>
            <a:r>
              <a:rPr kumimoji="0" lang="en-US" altLang="zh-CN" sz="20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ata Sources</a:t>
            </a:r>
            <a:endParaRPr kumimoji="0" lang="en-US" sz="2000" b="0" i="0" u="none" strike="noStrike" kern="1200" cap="none" spc="0" normalizeH="0" baseline="0" noProof="0">
              <a:ln>
                <a:noFill/>
              </a:ln>
              <a:effectLst/>
              <a:uLnTx/>
              <a:uFillTx/>
              <a:latin typeface="Aptos" panose="020B0004020202020204" pitchFamily="34" charset="0"/>
              <a:cs typeface="+mn-cs"/>
            </a:endParaRPr>
          </a:p>
        </p:txBody>
      </p:sp>
      <p:cxnSp>
        <p:nvCxnSpPr>
          <p:cNvPr id="19" name="Straight Arrow Connector 18">
            <a:extLst>
              <a:ext uri="{FF2B5EF4-FFF2-40B4-BE49-F238E27FC236}">
                <a16:creationId xmlns:a16="http://schemas.microsoft.com/office/drawing/2014/main" id="{8C60712D-9415-B210-E800-7AE8EEF50EAD}"/>
              </a:ext>
            </a:extLst>
          </p:cNvPr>
          <p:cNvCxnSpPr>
            <a:cxnSpLocks/>
            <a:stCxn id="53" idx="1"/>
            <a:endCxn id="29" idx="3"/>
          </p:cNvCxnSpPr>
          <p:nvPr/>
        </p:nvCxnSpPr>
        <p:spPr>
          <a:xfrm flipH="1" flipV="1">
            <a:off x="4838043" y="1867404"/>
            <a:ext cx="1112088" cy="856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7ECAAC-2CFE-6488-A7B6-9FDBB4C06965}"/>
              </a:ext>
            </a:extLst>
          </p:cNvPr>
          <p:cNvSpPr txBox="1"/>
          <p:nvPr/>
        </p:nvSpPr>
        <p:spPr>
          <a:xfrm>
            <a:off x="5039924" y="1999775"/>
            <a:ext cx="74328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panose="020B0004020202020204" pitchFamily="34" charset="0"/>
                <a:ea typeface="+mn-ea"/>
                <a:cs typeface="+mn-cs"/>
              </a:rPr>
              <a:t>Index</a:t>
            </a:r>
          </a:p>
        </p:txBody>
      </p:sp>
      <p:grpSp>
        <p:nvGrpSpPr>
          <p:cNvPr id="23" name="Group 22">
            <a:extLst>
              <a:ext uri="{FF2B5EF4-FFF2-40B4-BE49-F238E27FC236}">
                <a16:creationId xmlns:a16="http://schemas.microsoft.com/office/drawing/2014/main" id="{FB8B2B7B-C88D-09E9-2F18-DA9C09A20E4E}"/>
              </a:ext>
            </a:extLst>
          </p:cNvPr>
          <p:cNvGrpSpPr/>
          <p:nvPr/>
        </p:nvGrpSpPr>
        <p:grpSpPr>
          <a:xfrm>
            <a:off x="448240" y="2701510"/>
            <a:ext cx="535998" cy="1090211"/>
            <a:chOff x="757237" y="2195909"/>
            <a:chExt cx="535998" cy="1090211"/>
          </a:xfrm>
        </p:grpSpPr>
        <p:pic>
          <p:nvPicPr>
            <p:cNvPr id="20" name="Picture 19" descr="Icon&#10;&#10;Description automatically generated">
              <a:extLst>
                <a:ext uri="{FF2B5EF4-FFF2-40B4-BE49-F238E27FC236}">
                  <a16:creationId xmlns:a16="http://schemas.microsoft.com/office/drawing/2014/main" id="{4BA5E560-5E0E-9C26-1D35-F82CC1B9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11" y="2195909"/>
              <a:ext cx="476250" cy="800100"/>
            </a:xfrm>
            <a:prstGeom prst="rect">
              <a:avLst/>
            </a:prstGeom>
          </p:spPr>
        </p:pic>
        <p:sp>
          <p:nvSpPr>
            <p:cNvPr id="22" name="TextBox 21">
              <a:extLst>
                <a:ext uri="{FF2B5EF4-FFF2-40B4-BE49-F238E27FC236}">
                  <a16:creationId xmlns:a16="http://schemas.microsoft.com/office/drawing/2014/main" id="{E1F4DCCC-C6F5-BF9D-7023-79613807DC0C}"/>
                </a:ext>
              </a:extLst>
            </p:cNvPr>
            <p:cNvSpPr txBox="1"/>
            <p:nvPr/>
          </p:nvSpPr>
          <p:spPr>
            <a:xfrm>
              <a:off x="757237" y="3101454"/>
              <a:ext cx="5359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App UX</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grpSp>
        <p:nvGrpSpPr>
          <p:cNvPr id="27" name="Group 26">
            <a:extLst>
              <a:ext uri="{FF2B5EF4-FFF2-40B4-BE49-F238E27FC236}">
                <a16:creationId xmlns:a16="http://schemas.microsoft.com/office/drawing/2014/main" id="{A4954640-4085-D72E-8BB5-DABD15BE100E}"/>
              </a:ext>
            </a:extLst>
          </p:cNvPr>
          <p:cNvGrpSpPr/>
          <p:nvPr/>
        </p:nvGrpSpPr>
        <p:grpSpPr>
          <a:xfrm>
            <a:off x="2042761" y="2667904"/>
            <a:ext cx="988467" cy="1329209"/>
            <a:chOff x="2446807" y="2361300"/>
            <a:chExt cx="988467" cy="1329209"/>
          </a:xfrm>
        </p:grpSpPr>
        <p:pic>
          <p:nvPicPr>
            <p:cNvPr id="25" name="Picture 24" descr="Icon&#10;&#10;Description automatically generated">
              <a:extLst>
                <a:ext uri="{FF2B5EF4-FFF2-40B4-BE49-F238E27FC236}">
                  <a16:creationId xmlns:a16="http://schemas.microsoft.com/office/drawing/2014/main" id="{733D5718-5BF5-60A1-8D26-4FC0917EA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807" y="2361300"/>
              <a:ext cx="876300" cy="876300"/>
            </a:xfrm>
            <a:prstGeom prst="rect">
              <a:avLst/>
            </a:prstGeom>
          </p:spPr>
        </p:pic>
        <p:sp>
          <p:nvSpPr>
            <p:cNvPr id="26" name="TextBox 25">
              <a:extLst>
                <a:ext uri="{FF2B5EF4-FFF2-40B4-BE49-F238E27FC236}">
                  <a16:creationId xmlns:a16="http://schemas.microsoft.com/office/drawing/2014/main" id="{5B503315-210F-3E9E-AF72-DFC14AF2CF49}"/>
                </a:ext>
              </a:extLst>
            </p:cNvPr>
            <p:cNvSpPr txBox="1"/>
            <p:nvPr/>
          </p:nvSpPr>
          <p:spPr>
            <a:xfrm>
              <a:off x="2475659" y="3321177"/>
              <a:ext cx="9596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App Server, Orchestrator</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grpSp>
        <p:nvGrpSpPr>
          <p:cNvPr id="31" name="Group 30">
            <a:extLst>
              <a:ext uri="{FF2B5EF4-FFF2-40B4-BE49-F238E27FC236}">
                <a16:creationId xmlns:a16="http://schemas.microsoft.com/office/drawing/2014/main" id="{624A1496-CE34-0EBF-4538-C3FFEFF09EED}"/>
              </a:ext>
            </a:extLst>
          </p:cNvPr>
          <p:cNvGrpSpPr/>
          <p:nvPr/>
        </p:nvGrpSpPr>
        <p:grpSpPr>
          <a:xfrm>
            <a:off x="3702533" y="1218729"/>
            <a:ext cx="1415577" cy="986812"/>
            <a:chOff x="4000873" y="3003926"/>
            <a:chExt cx="1415577" cy="986812"/>
          </a:xfrm>
        </p:grpSpPr>
        <p:pic>
          <p:nvPicPr>
            <p:cNvPr id="29" name="Picture 28" descr="Icon&#10;&#10;Description automatically generated">
              <a:extLst>
                <a:ext uri="{FF2B5EF4-FFF2-40B4-BE49-F238E27FC236}">
                  <a16:creationId xmlns:a16="http://schemas.microsoft.com/office/drawing/2014/main" id="{3E539DA8-0C0B-838A-8727-2D4541B86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933" y="3314463"/>
              <a:ext cx="933450" cy="676275"/>
            </a:xfrm>
            <a:prstGeom prst="rect">
              <a:avLst/>
            </a:prstGeom>
          </p:spPr>
        </p:pic>
        <p:sp>
          <p:nvSpPr>
            <p:cNvPr id="30" name="TextBox 29">
              <a:extLst>
                <a:ext uri="{FF2B5EF4-FFF2-40B4-BE49-F238E27FC236}">
                  <a16:creationId xmlns:a16="http://schemas.microsoft.com/office/drawing/2014/main" id="{6A911BB5-25CD-7F28-26B7-B73F869C57A5}"/>
                </a:ext>
              </a:extLst>
            </p:cNvPr>
            <p:cNvSpPr txBox="1"/>
            <p:nvPr/>
          </p:nvSpPr>
          <p:spPr>
            <a:xfrm>
              <a:off x="4000873" y="3003926"/>
              <a:ext cx="14155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Azure AI Search</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cxnSp>
        <p:nvCxnSpPr>
          <p:cNvPr id="33" name="Straight Arrow Connector 32">
            <a:extLst>
              <a:ext uri="{FF2B5EF4-FFF2-40B4-BE49-F238E27FC236}">
                <a16:creationId xmlns:a16="http://schemas.microsoft.com/office/drawing/2014/main" id="{9953D593-4B2E-CCA4-4120-3AC67E1E27DB}"/>
              </a:ext>
            </a:extLst>
          </p:cNvPr>
          <p:cNvCxnSpPr>
            <a:cxnSpLocks/>
            <a:stCxn id="20" idx="3"/>
            <a:endCxn id="25" idx="1"/>
          </p:cNvCxnSpPr>
          <p:nvPr/>
        </p:nvCxnSpPr>
        <p:spPr>
          <a:xfrm>
            <a:off x="954364" y="3101560"/>
            <a:ext cx="1088397" cy="44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B57A5F-23E1-9E1D-DD4C-1C090A766AE2}"/>
              </a:ext>
            </a:extLst>
          </p:cNvPr>
          <p:cNvSpPr txBox="1"/>
          <p:nvPr/>
        </p:nvSpPr>
        <p:spPr>
          <a:xfrm>
            <a:off x="2936323" y="2455820"/>
            <a:ext cx="13261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Query -&gt;Knowledge</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sp>
        <p:nvSpPr>
          <p:cNvPr id="35" name="TextBox 34">
            <a:extLst>
              <a:ext uri="{FF2B5EF4-FFF2-40B4-BE49-F238E27FC236}">
                <a16:creationId xmlns:a16="http://schemas.microsoft.com/office/drawing/2014/main" id="{3111DF08-CED9-7251-01F6-FE9AA8C27B2C}"/>
              </a:ext>
            </a:extLst>
          </p:cNvPr>
          <p:cNvSpPr txBox="1"/>
          <p:nvPr/>
        </p:nvSpPr>
        <p:spPr>
          <a:xfrm>
            <a:off x="3031228" y="4037063"/>
            <a:ext cx="208688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Prompt + Knowledge  -&gt; Response</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nvGrpSpPr>
          <p:cNvPr id="39" name="Group 38">
            <a:extLst>
              <a:ext uri="{FF2B5EF4-FFF2-40B4-BE49-F238E27FC236}">
                <a16:creationId xmlns:a16="http://schemas.microsoft.com/office/drawing/2014/main" id="{54077864-0EE6-8AD5-8F7E-F17838E0B9FD}"/>
              </a:ext>
            </a:extLst>
          </p:cNvPr>
          <p:cNvGrpSpPr/>
          <p:nvPr/>
        </p:nvGrpSpPr>
        <p:grpSpPr>
          <a:xfrm>
            <a:off x="3848638" y="4925472"/>
            <a:ext cx="1045359" cy="1157118"/>
            <a:chOff x="4173501" y="4157604"/>
            <a:chExt cx="1045359" cy="1157118"/>
          </a:xfrm>
        </p:grpSpPr>
        <p:pic>
          <p:nvPicPr>
            <p:cNvPr id="37" name="Picture 36" descr="Icon&#10;&#10;Description automatically generated">
              <a:extLst>
                <a:ext uri="{FF2B5EF4-FFF2-40B4-BE49-F238E27FC236}">
                  <a16:creationId xmlns:a16="http://schemas.microsoft.com/office/drawing/2014/main" id="{416EC540-52F8-2E55-2D54-19C07841E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379" y="4157604"/>
              <a:ext cx="895350" cy="638175"/>
            </a:xfrm>
            <a:prstGeom prst="rect">
              <a:avLst/>
            </a:prstGeom>
          </p:spPr>
        </p:pic>
        <p:sp>
          <p:nvSpPr>
            <p:cNvPr id="38" name="TextBox 37">
              <a:extLst>
                <a:ext uri="{FF2B5EF4-FFF2-40B4-BE49-F238E27FC236}">
                  <a16:creationId xmlns:a16="http://schemas.microsoft.com/office/drawing/2014/main" id="{B89C53E7-9D6E-4F9A-1385-6E1F73CE4666}"/>
                </a:ext>
              </a:extLst>
            </p:cNvPr>
            <p:cNvSpPr txBox="1"/>
            <p:nvPr/>
          </p:nvSpPr>
          <p:spPr>
            <a:xfrm>
              <a:off x="4173501" y="4945390"/>
              <a:ext cx="104535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Azure OpenAI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(GPT/ChatGPT)</a:t>
              </a:r>
              <a:endParaRPr kumimoji="0" lang="zh-CN" altLang="en-US" sz="12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endParaRPr>
            </a:p>
          </p:txBody>
        </p:sp>
      </p:grpSp>
      <p:cxnSp>
        <p:nvCxnSpPr>
          <p:cNvPr id="41" name="Straight Arrow Connector 40">
            <a:extLst>
              <a:ext uri="{FF2B5EF4-FFF2-40B4-BE49-F238E27FC236}">
                <a16:creationId xmlns:a16="http://schemas.microsoft.com/office/drawing/2014/main" id="{6D649D49-96DE-7433-2A63-88FB3B99E699}"/>
              </a:ext>
            </a:extLst>
          </p:cNvPr>
          <p:cNvCxnSpPr>
            <a:cxnSpLocks/>
            <a:stCxn id="26" idx="2"/>
            <a:endCxn id="37" idx="1"/>
          </p:cNvCxnSpPr>
          <p:nvPr/>
        </p:nvCxnSpPr>
        <p:spPr>
          <a:xfrm>
            <a:off x="2551421" y="3997113"/>
            <a:ext cx="1338095" cy="1247447"/>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F5F421-DC44-9AC9-330B-9B22D0AE48D7}"/>
              </a:ext>
            </a:extLst>
          </p:cNvPr>
          <p:cNvCxnSpPr>
            <a:stCxn id="25" idx="0"/>
            <a:endCxn id="29" idx="1"/>
          </p:cNvCxnSpPr>
          <p:nvPr/>
        </p:nvCxnSpPr>
        <p:spPr>
          <a:xfrm flipV="1">
            <a:off x="2480911" y="1867404"/>
            <a:ext cx="1423682" cy="800500"/>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8E7CDB-6214-AAEA-8CFF-D56CE02F31DC}"/>
              </a:ext>
            </a:extLst>
          </p:cNvPr>
          <p:cNvGrpSpPr/>
          <p:nvPr/>
        </p:nvGrpSpPr>
        <p:grpSpPr>
          <a:xfrm>
            <a:off x="5646816" y="1223963"/>
            <a:ext cx="4211567" cy="2766036"/>
            <a:chOff x="5646816" y="1386369"/>
            <a:chExt cx="4211567" cy="2766036"/>
          </a:xfrm>
        </p:grpSpPr>
        <p:sp>
          <p:nvSpPr>
            <p:cNvPr id="10" name="Rectangle: Rounded Corners 9">
              <a:extLst>
                <a:ext uri="{FF2B5EF4-FFF2-40B4-BE49-F238E27FC236}">
                  <a16:creationId xmlns:a16="http://schemas.microsoft.com/office/drawing/2014/main" id="{60F3CE35-C741-8AAC-15AB-1835C7B2ED78}"/>
                </a:ext>
              </a:extLst>
            </p:cNvPr>
            <p:cNvSpPr/>
            <p:nvPr/>
          </p:nvSpPr>
          <p:spPr bwMode="auto">
            <a:xfrm>
              <a:off x="7841320" y="1755516"/>
              <a:ext cx="1196671" cy="566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Extract</a:t>
              </a:r>
            </a:p>
          </p:txBody>
        </p:sp>
        <p:cxnSp>
          <p:nvCxnSpPr>
            <p:cNvPr id="12" name="Straight Arrow Connector 11">
              <a:extLst>
                <a:ext uri="{FF2B5EF4-FFF2-40B4-BE49-F238E27FC236}">
                  <a16:creationId xmlns:a16="http://schemas.microsoft.com/office/drawing/2014/main" id="{220413EA-D9E1-5A25-D236-2DA853253382}"/>
                </a:ext>
              </a:extLst>
            </p:cNvPr>
            <p:cNvCxnSpPr>
              <a:cxnSpLocks/>
              <a:stCxn id="60" idx="1"/>
              <a:endCxn id="10" idx="3"/>
            </p:cNvCxnSpPr>
            <p:nvPr/>
          </p:nvCxnSpPr>
          <p:spPr>
            <a:xfrm flipH="1" flipV="1">
              <a:off x="9037991" y="2038781"/>
              <a:ext cx="820392" cy="211362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3215CF-CBBD-C371-4C8D-0A3B0C0DD668}"/>
                </a:ext>
              </a:extLst>
            </p:cNvPr>
            <p:cNvCxnSpPr>
              <a:cxnSpLocks/>
              <a:stCxn id="10" idx="1"/>
              <a:endCxn id="53" idx="3"/>
            </p:cNvCxnSpPr>
            <p:nvPr/>
          </p:nvCxnSpPr>
          <p:spPr>
            <a:xfrm flipH="1" flipV="1">
              <a:off x="7361933" y="2038374"/>
              <a:ext cx="479387" cy="407"/>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5D20E24-69C4-59D7-3716-3BCDF8BB090B}"/>
                </a:ext>
              </a:extLst>
            </p:cNvPr>
            <p:cNvSpPr txBox="1"/>
            <p:nvPr/>
          </p:nvSpPr>
          <p:spPr>
            <a:xfrm>
              <a:off x="6844285" y="2753349"/>
              <a:ext cx="244900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A</a:t>
              </a:r>
              <a:r>
                <a:rPr kumimoji="0" lang="en-US" altLang="zh-CN" sz="2000" b="0" i="0" u="none" strike="noStrike" kern="1200" cap="none" spc="0" normalizeH="0" baseline="0" noProof="0">
                  <a:ln>
                    <a:noFill/>
                  </a:ln>
                  <a:effectLst/>
                  <a:uLnTx/>
                  <a:uFillTx/>
                  <a:latin typeface="Aptos" panose="020B0004020202020204" pitchFamily="34" charset="0"/>
                  <a:ea typeface="等线" panose="02010600030101010101" pitchFamily="2" charset="-122"/>
                  <a:cs typeface="+mn-cs"/>
                </a:rPr>
                <a:t>zure AI Document Intelligence</a:t>
              </a:r>
              <a:endParaRPr kumimoji="0" lang="en-US" sz="2000" b="0" i="0" u="none" strike="noStrike" kern="1200" cap="none" spc="0" normalizeH="0" baseline="0" noProof="0">
                <a:ln>
                  <a:noFill/>
                </a:ln>
                <a:effectLst/>
                <a:uLnTx/>
                <a:uFillTx/>
                <a:latin typeface="Aptos" panose="020B0004020202020204" pitchFamily="34" charset="0"/>
                <a:cs typeface="+mn-cs"/>
              </a:endParaRPr>
            </a:p>
          </p:txBody>
        </p:sp>
        <p:sp>
          <p:nvSpPr>
            <p:cNvPr id="62" name="Rectangle 61">
              <a:extLst>
                <a:ext uri="{FF2B5EF4-FFF2-40B4-BE49-F238E27FC236}">
                  <a16:creationId xmlns:a16="http://schemas.microsoft.com/office/drawing/2014/main" id="{14BE7640-BE1D-22E3-46C6-D91262E221A0}"/>
                </a:ext>
              </a:extLst>
            </p:cNvPr>
            <p:cNvSpPr/>
            <p:nvPr/>
          </p:nvSpPr>
          <p:spPr bwMode="auto">
            <a:xfrm>
              <a:off x="5646816" y="1386369"/>
              <a:ext cx="3682861" cy="2321796"/>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1026" name="Picture 2" descr="定價 - 表單辨識器 API | Microsoft Azure">
              <a:extLst>
                <a:ext uri="{FF2B5EF4-FFF2-40B4-BE49-F238E27FC236}">
                  <a16:creationId xmlns:a16="http://schemas.microsoft.com/office/drawing/2014/main" id="{7EC5DC55-E50C-C7F1-ADDC-989B07859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2271" y="2721864"/>
              <a:ext cx="1292427" cy="67852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1AA91675-CE6D-03B7-84B6-63159712E757}"/>
                </a:ext>
              </a:extLst>
            </p:cNvPr>
            <p:cNvSpPr/>
            <p:nvPr/>
          </p:nvSpPr>
          <p:spPr bwMode="auto">
            <a:xfrm>
              <a:off x="5950131" y="1748007"/>
              <a:ext cx="1411802" cy="580734"/>
            </a:xfrm>
            <a:prstGeom prst="roundRect">
              <a:avLst/>
            </a:prstGeom>
            <a:solidFill>
              <a:schemeClr val="accent3">
                <a:alpha val="50000"/>
              </a:schemeClr>
            </a:solidFill>
            <a:ln>
              <a:solidFill>
                <a:schemeClr val="accent5"/>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Chunk</a:t>
              </a:r>
              <a:endParaRPr kumimoji="0" lang="zh-CN" altLang="en-US" sz="20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endParaRPr>
            </a:p>
          </p:txBody>
        </p:sp>
      </p:grpSp>
      <p:sp>
        <p:nvSpPr>
          <p:cNvPr id="60" name="Rectangle: Rounded Corners 59">
            <a:extLst>
              <a:ext uri="{FF2B5EF4-FFF2-40B4-BE49-F238E27FC236}">
                <a16:creationId xmlns:a16="http://schemas.microsoft.com/office/drawing/2014/main" id="{54FF53A9-ECBE-6DAF-0C57-8BC74999FBF1}"/>
              </a:ext>
            </a:extLst>
          </p:cNvPr>
          <p:cNvSpPr/>
          <p:nvPr/>
        </p:nvSpPr>
        <p:spPr bwMode="auto">
          <a:xfrm>
            <a:off x="9858383" y="1724685"/>
            <a:ext cx="1842977" cy="453062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pic>
        <p:nvPicPr>
          <p:cNvPr id="69" name="Picture 68" descr="Icon&#10;&#10;Description automatically generated">
            <a:extLst>
              <a:ext uri="{FF2B5EF4-FFF2-40B4-BE49-F238E27FC236}">
                <a16:creationId xmlns:a16="http://schemas.microsoft.com/office/drawing/2014/main" id="{D67C49C1-FE5D-D39B-9C56-8947979DA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363" y="1973486"/>
            <a:ext cx="588336" cy="588336"/>
          </a:xfrm>
          <a:prstGeom prst="rect">
            <a:avLst/>
          </a:prstGeom>
        </p:spPr>
      </p:pic>
      <p:pic>
        <p:nvPicPr>
          <p:cNvPr id="70" name="Picture 69" descr="Icon&#10;&#10;Description automatically generated">
            <a:extLst>
              <a:ext uri="{FF2B5EF4-FFF2-40B4-BE49-F238E27FC236}">
                <a16:creationId xmlns:a16="http://schemas.microsoft.com/office/drawing/2014/main" id="{2FFFC079-AB3E-8EA8-7D3C-F00D67CB8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292" y="1973486"/>
            <a:ext cx="588337" cy="588337"/>
          </a:xfrm>
          <a:prstGeom prst="rect">
            <a:avLst/>
          </a:prstGeom>
        </p:spPr>
      </p:pic>
      <p:pic>
        <p:nvPicPr>
          <p:cNvPr id="72" name="Picture 71" descr="Icon&#10;&#10;Description automatically generated with low confidence">
            <a:extLst>
              <a:ext uri="{FF2B5EF4-FFF2-40B4-BE49-F238E27FC236}">
                <a16:creationId xmlns:a16="http://schemas.microsoft.com/office/drawing/2014/main" id="{85B438EA-6930-D0A7-604E-3A4F8D7685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60361" y="2971079"/>
            <a:ext cx="588336" cy="588336"/>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4E5A4537-A007-9109-A091-8F1904D952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9363" y="2971886"/>
            <a:ext cx="588336" cy="588336"/>
          </a:xfrm>
          <a:prstGeom prst="rect">
            <a:avLst/>
          </a:prstGeom>
        </p:spPr>
      </p:pic>
      <p:pic>
        <p:nvPicPr>
          <p:cNvPr id="74" name="Picture 73" descr="A picture containing icon&#10;&#10;Description automatically generated">
            <a:extLst>
              <a:ext uri="{FF2B5EF4-FFF2-40B4-BE49-F238E27FC236}">
                <a16:creationId xmlns:a16="http://schemas.microsoft.com/office/drawing/2014/main" id="{CCD46281-AA62-5ADB-7276-12FF2813B6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0361" y="3968671"/>
            <a:ext cx="588337" cy="588337"/>
          </a:xfrm>
          <a:prstGeom prst="rect">
            <a:avLst/>
          </a:prstGeom>
        </p:spPr>
      </p:pic>
      <p:pic>
        <p:nvPicPr>
          <p:cNvPr id="75" name="Picture 74" descr="Icon&#10;&#10;Description automatically generated">
            <a:extLst>
              <a:ext uri="{FF2B5EF4-FFF2-40B4-BE49-F238E27FC236}">
                <a16:creationId xmlns:a16="http://schemas.microsoft.com/office/drawing/2014/main" id="{768652D1-B02F-5CF3-8793-067B731669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48002" y="4966264"/>
            <a:ext cx="588336" cy="588336"/>
          </a:xfrm>
          <a:prstGeom prst="rect">
            <a:avLst/>
          </a:prstGeom>
        </p:spPr>
      </p:pic>
      <p:grpSp>
        <p:nvGrpSpPr>
          <p:cNvPr id="78" name="Group 77">
            <a:extLst>
              <a:ext uri="{FF2B5EF4-FFF2-40B4-BE49-F238E27FC236}">
                <a16:creationId xmlns:a16="http://schemas.microsoft.com/office/drawing/2014/main" id="{2D21CB43-53C7-BFCA-1E15-9E3261D90036}"/>
              </a:ext>
            </a:extLst>
          </p:cNvPr>
          <p:cNvGrpSpPr/>
          <p:nvPr/>
        </p:nvGrpSpPr>
        <p:grpSpPr>
          <a:xfrm>
            <a:off x="10019363" y="4968687"/>
            <a:ext cx="588336" cy="583490"/>
            <a:chOff x="6602141" y="3310266"/>
            <a:chExt cx="588336" cy="583490"/>
          </a:xfrm>
        </p:grpSpPr>
        <p:grpSp>
          <p:nvGrpSpPr>
            <p:cNvPr id="79" name="Group 78">
              <a:extLst>
                <a:ext uri="{FF2B5EF4-FFF2-40B4-BE49-F238E27FC236}">
                  <a16:creationId xmlns:a16="http://schemas.microsoft.com/office/drawing/2014/main" id="{505F1576-0108-906E-F6C2-AC80BFC097B9}"/>
                </a:ext>
              </a:extLst>
            </p:cNvPr>
            <p:cNvGrpSpPr/>
            <p:nvPr/>
          </p:nvGrpSpPr>
          <p:grpSpPr>
            <a:xfrm>
              <a:off x="6602141" y="3310266"/>
              <a:ext cx="588336" cy="583490"/>
              <a:chOff x="6602141" y="3310266"/>
              <a:chExt cx="588336" cy="583490"/>
            </a:xfrm>
          </p:grpSpPr>
          <p:pic>
            <p:nvPicPr>
              <p:cNvPr id="81" name="Picture 80" descr="Icon&#10;&#10;Description automatically generated">
                <a:extLst>
                  <a:ext uri="{FF2B5EF4-FFF2-40B4-BE49-F238E27FC236}">
                    <a16:creationId xmlns:a16="http://schemas.microsoft.com/office/drawing/2014/main" id="{8C24B976-A604-355E-C99F-C40B1EAFCD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02141" y="3310266"/>
                <a:ext cx="588336" cy="583490"/>
              </a:xfrm>
              <a:prstGeom prst="rect">
                <a:avLst/>
              </a:prstGeom>
            </p:spPr>
          </p:pic>
          <p:sp>
            <p:nvSpPr>
              <p:cNvPr id="82" name="Rectangle 81">
                <a:extLst>
                  <a:ext uri="{FF2B5EF4-FFF2-40B4-BE49-F238E27FC236}">
                    <a16:creationId xmlns:a16="http://schemas.microsoft.com/office/drawing/2014/main" id="{E82417AB-4895-A62F-1BD5-2ED7D33E41F1}"/>
                  </a:ext>
                </a:extLst>
              </p:cNvPr>
              <p:cNvSpPr/>
              <p:nvPr/>
            </p:nvSpPr>
            <p:spPr bwMode="auto">
              <a:xfrm>
                <a:off x="6670166" y="3611525"/>
                <a:ext cx="354413" cy="139956"/>
              </a:xfrm>
              <a:prstGeom prst="rect">
                <a:avLst/>
              </a:prstGeom>
              <a:solidFill>
                <a:srgbClr val="576D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75ABF7D6-372D-1C84-615C-FCB647C5758A}"/>
                </a:ext>
              </a:extLst>
            </p:cNvPr>
            <p:cNvSpPr txBox="1"/>
            <p:nvPr/>
          </p:nvSpPr>
          <p:spPr>
            <a:xfrm>
              <a:off x="6739692" y="3602011"/>
              <a:ext cx="352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effectLst/>
                  <a:uLnTx/>
                  <a:uFillTx/>
                  <a:latin typeface="Aptos" panose="020B0004020202020204" pitchFamily="34" charset="0"/>
                  <a:ea typeface="等线" panose="02010600030101010101" pitchFamily="2" charset="-122"/>
                  <a:cs typeface="Segoe UI" panose="020B0502040204020203" pitchFamily="34" charset="0"/>
                </a:rPr>
                <a:t>MD</a:t>
              </a:r>
              <a:endParaRPr kumimoji="0" lang="zh-CN" altLang="en-US" sz="1200" b="1" i="0" u="none" strike="noStrike" kern="1200" cap="none" spc="0" normalizeH="0" baseline="0" noProof="0">
                <a:ln>
                  <a:noFill/>
                </a:ln>
                <a:effectLst/>
                <a:uLnTx/>
                <a:uFillTx/>
                <a:latin typeface="Aptos" panose="020B0004020202020204" pitchFamily="34" charset="0"/>
                <a:ea typeface="等线" panose="02010600030101010101" pitchFamily="2" charset="-122"/>
                <a:cs typeface="Segoe UI" panose="020B0502040204020203" pitchFamily="34" charset="0"/>
              </a:endParaRPr>
            </a:p>
          </p:txBody>
        </p:sp>
      </p:grpSp>
      <p:sp>
        <p:nvSpPr>
          <p:cNvPr id="5" name="TextBox 4">
            <a:extLst>
              <a:ext uri="{FF2B5EF4-FFF2-40B4-BE49-F238E27FC236}">
                <a16:creationId xmlns:a16="http://schemas.microsoft.com/office/drawing/2014/main" id="{8F21235D-A748-A207-F2EB-E9ECECF28BBA}"/>
              </a:ext>
            </a:extLst>
          </p:cNvPr>
          <p:cNvSpPr txBox="1"/>
          <p:nvPr/>
        </p:nvSpPr>
        <p:spPr>
          <a:xfrm>
            <a:off x="10557052" y="5672544"/>
            <a:ext cx="47288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panose="020B0004020202020204" pitchFamily="34" charset="0"/>
                <a:ea typeface="+mn-ea"/>
                <a:cs typeface="+mn-cs"/>
              </a:rPr>
              <a:t>… …</a:t>
            </a:r>
          </a:p>
        </p:txBody>
      </p:sp>
      <p:grpSp>
        <p:nvGrpSpPr>
          <p:cNvPr id="11" name="Group 10">
            <a:extLst>
              <a:ext uri="{FF2B5EF4-FFF2-40B4-BE49-F238E27FC236}">
                <a16:creationId xmlns:a16="http://schemas.microsoft.com/office/drawing/2014/main" id="{437855AF-63D6-7BEE-904A-D574EBEF6791}"/>
              </a:ext>
            </a:extLst>
          </p:cNvPr>
          <p:cNvGrpSpPr/>
          <p:nvPr/>
        </p:nvGrpSpPr>
        <p:grpSpPr>
          <a:xfrm>
            <a:off x="10019363" y="3970286"/>
            <a:ext cx="831743" cy="588336"/>
            <a:chOff x="10019363" y="3970286"/>
            <a:chExt cx="831743" cy="588336"/>
          </a:xfrm>
        </p:grpSpPr>
        <p:pic>
          <p:nvPicPr>
            <p:cNvPr id="71" name="Picture 70" descr="Icon&#10;&#10;Description automatically generated">
              <a:extLst>
                <a:ext uri="{FF2B5EF4-FFF2-40B4-BE49-F238E27FC236}">
                  <a16:creationId xmlns:a16="http://schemas.microsoft.com/office/drawing/2014/main" id="{E3D9D1CC-C7F9-70C6-B550-96D8B976F3D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19363" y="3970286"/>
              <a:ext cx="588336" cy="588336"/>
            </a:xfrm>
            <a:prstGeom prst="rect">
              <a:avLst/>
            </a:prstGeom>
          </p:spPr>
        </p:pic>
        <p:sp>
          <p:nvSpPr>
            <p:cNvPr id="8" name="TextBox 7">
              <a:extLst>
                <a:ext uri="{FF2B5EF4-FFF2-40B4-BE49-F238E27FC236}">
                  <a16:creationId xmlns:a16="http://schemas.microsoft.com/office/drawing/2014/main" id="{865142A0-9185-90B5-6F2B-A8B2DAC59DB8}"/>
                </a:ext>
              </a:extLst>
            </p:cNvPr>
            <p:cNvSpPr txBox="1"/>
            <p:nvPr/>
          </p:nvSpPr>
          <p:spPr>
            <a:xfrm>
              <a:off x="10462903" y="4189116"/>
              <a:ext cx="38820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schemeClr val="bg1"/>
                  </a:solidFill>
                  <a:effectLst/>
                  <a:uLnTx/>
                  <a:uFillTx/>
                  <a:latin typeface="Aptos" panose="020B0004020202020204" pitchFamily="34" charset="0"/>
                  <a:ea typeface="等线" panose="02010600030101010101" pitchFamily="2" charset="-122"/>
                  <a:cs typeface="Segoe UI" panose="020B0502040204020203" pitchFamily="34" charset="0"/>
                </a:rPr>
                <a:t>X</a:t>
              </a:r>
              <a:endParaRPr kumimoji="0" lang="zh-CN" altLang="en-US" sz="1300" b="1" i="0" u="none" strike="noStrike" kern="1200" cap="none" spc="0" normalizeH="0" baseline="0" noProof="0" dirty="0">
                <a:ln>
                  <a:noFill/>
                </a:ln>
                <a:solidFill>
                  <a:schemeClr val="bg1"/>
                </a:solidFill>
                <a:effectLst/>
                <a:uLnTx/>
                <a:uFillTx/>
                <a:latin typeface="Aptos" panose="020B0004020202020204" pitchFamily="34" charset="0"/>
                <a:ea typeface="等线" panose="02010600030101010101" pitchFamily="2" charset="-122"/>
                <a:cs typeface="Segoe UI" panose="020B0502040204020203" pitchFamily="34" charset="0"/>
              </a:endParaRPr>
            </a:p>
          </p:txBody>
        </p:sp>
      </p:grpSp>
      <p:sp>
        <p:nvSpPr>
          <p:cNvPr id="24" name="TextBox 23">
            <a:extLst>
              <a:ext uri="{FF2B5EF4-FFF2-40B4-BE49-F238E27FC236}">
                <a16:creationId xmlns:a16="http://schemas.microsoft.com/office/drawing/2014/main" id="{5F77824C-2A30-54E1-0C12-1A5BC459CAC6}"/>
              </a:ext>
            </a:extLst>
          </p:cNvPr>
          <p:cNvSpPr txBox="1"/>
          <p:nvPr/>
        </p:nvSpPr>
        <p:spPr>
          <a:xfrm>
            <a:off x="5610225" y="4189116"/>
            <a:ext cx="473206" cy="369332"/>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3A981248-4A84-30DF-B621-5D88BA1714FE}"/>
              </a:ext>
            </a:extLst>
          </p:cNvPr>
          <p:cNvSpPr txBox="1"/>
          <p:nvPr/>
        </p:nvSpPr>
        <p:spPr>
          <a:xfrm flipH="1">
            <a:off x="5592666" y="3832160"/>
            <a:ext cx="369199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Simplified process </a:t>
            </a:r>
            <a:r>
              <a:rPr kumimoji="0" lang="en-US" sz="1800" b="0" i="0" u="none" strike="noStrike" kern="1200" cap="none" spc="0" normalizeH="0" baseline="0" noProof="0">
                <a:ln>
                  <a:noFill/>
                </a:ln>
                <a:effectLst/>
                <a:uLnTx/>
                <a:uFillTx/>
                <a:latin typeface="Aptos" panose="02110004020202020204"/>
                <a:ea typeface="+mn-ea"/>
                <a:cs typeface="+mn-cs"/>
              </a:rPr>
              <a:t>– a single API call for different file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Scalability and AI quality </a:t>
            </a:r>
            <a:r>
              <a:rPr kumimoji="0" lang="en-US" sz="1800" b="0" i="0" u="none" strike="noStrike" kern="1200" cap="none" spc="0" normalizeH="0" baseline="0" noProof="0">
                <a:ln>
                  <a:noFill/>
                </a:ln>
                <a:effectLst/>
                <a:uLnTx/>
                <a:uFillTx/>
                <a:latin typeface="Aptos" panose="02110004020202020204"/>
                <a:ea typeface="+mn-ea"/>
                <a:cs typeface="+mn-cs"/>
              </a:rPr>
              <a:t>– High quality OCR &amp; document analysis covering </a:t>
            </a:r>
            <a:r>
              <a:rPr kumimoji="0" lang="en-US" sz="1800" b="0" i="0" u="sng" strike="noStrike" kern="1200" cap="none" spc="0" normalizeH="0" baseline="0" noProof="0">
                <a:ln>
                  <a:noFill/>
                </a:ln>
                <a:effectLst/>
                <a:uLnTx/>
                <a:uFillTx/>
                <a:latin typeface="Aptos" panose="02110004020202020204"/>
                <a:ea typeface="+mn-ea"/>
                <a:cs typeface="+mn-cs"/>
                <a:hlinkClick r:id="rId16">
                  <a:extLst>
                    <a:ext uri="{A12FA001-AC4F-418D-AE19-62706E023703}">
                      <ahyp:hlinkClr xmlns:ahyp="http://schemas.microsoft.com/office/drawing/2018/hyperlinkcolor" val="tx"/>
                    </a:ext>
                  </a:extLst>
                </a:hlinkClick>
              </a:rPr>
              <a:t>309 printed and 12 handwritten languages</a:t>
            </a:r>
            <a:r>
              <a:rPr kumimoji="0" lang="en-US" sz="1800" b="0" i="0" u="none" strike="noStrike" kern="1200" cap="none" spc="0" normalizeH="0" baseline="0" noProof="0">
                <a:ln>
                  <a:noFill/>
                </a:ln>
                <a:effectLst/>
                <a:uLnTx/>
                <a:uFillTx/>
                <a:latin typeface="Aptos" panose="021100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effectLst/>
                <a:uLnTx/>
                <a:uFillTx/>
                <a:latin typeface="Aptos" panose="02110004020202020204"/>
                <a:ea typeface="+mn-ea"/>
                <a:cs typeface="+mn-cs"/>
              </a:rPr>
              <a:t>LLM compatibility </a:t>
            </a:r>
            <a:r>
              <a:rPr kumimoji="0" lang="en-US" sz="1800" b="0" i="0" u="none" strike="noStrike" kern="1200" cap="none" spc="0" normalizeH="0" baseline="0" noProof="0">
                <a:ln>
                  <a:noFill/>
                </a:ln>
                <a:effectLst/>
                <a:uLnTx/>
                <a:uFillTx/>
                <a:latin typeface="Aptos" panose="02110004020202020204"/>
                <a:ea typeface="+mn-ea"/>
                <a:cs typeface="+mn-cs"/>
              </a:rPr>
              <a:t>– Output LLM friendly (e.g., markdown)</a:t>
            </a:r>
          </a:p>
        </p:txBody>
      </p:sp>
      <p:sp>
        <p:nvSpPr>
          <p:cNvPr id="6" name="TextBox 5">
            <a:extLst>
              <a:ext uri="{FF2B5EF4-FFF2-40B4-BE49-F238E27FC236}">
                <a16:creationId xmlns:a16="http://schemas.microsoft.com/office/drawing/2014/main" id="{08FDEEBC-6EE1-AA66-1BCB-140E393BFA64}"/>
              </a:ext>
            </a:extLst>
          </p:cNvPr>
          <p:cNvSpPr txBox="1"/>
          <p:nvPr/>
        </p:nvSpPr>
        <p:spPr>
          <a:xfrm>
            <a:off x="90268" y="6478450"/>
            <a:ext cx="10517431" cy="292388"/>
          </a:xfrm>
          <a:prstGeom prst="rect">
            <a:avLst/>
          </a:prstGeom>
          <a:noFill/>
        </p:spPr>
        <p:txBody>
          <a:bodyPr wrap="square">
            <a:spAutoFit/>
          </a:bodyPr>
          <a:lstStyle/>
          <a:p>
            <a:r>
              <a:rPr lang="en-US" sz="1300" dirty="0">
                <a:hlinkClick r:id="rId17"/>
              </a:rPr>
              <a:t>Retrieval-Augmented Generation (RAG) with Azure AI Document Intelligence (formerly Form Recognizer) - Azure AI services | Microsoft Learn</a:t>
            </a:r>
            <a:endParaRPr lang="en-US" sz="1300" dirty="0"/>
          </a:p>
        </p:txBody>
      </p:sp>
    </p:spTree>
    <p:extLst>
      <p:ext uri="{BB962C8B-B14F-4D97-AF65-F5344CB8AC3E}">
        <p14:creationId xmlns:p14="http://schemas.microsoft.com/office/powerpoint/2010/main" val="25503227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41E7-3C7A-D1CC-0438-77B1464B2D1E}"/>
              </a:ext>
            </a:extLst>
          </p:cNvPr>
          <p:cNvSpPr>
            <a:spLocks noGrp="1"/>
          </p:cNvSpPr>
          <p:nvPr>
            <p:ph type="title"/>
          </p:nvPr>
        </p:nvSpPr>
        <p:spPr/>
        <p:txBody>
          <a:bodyPr/>
          <a:lstStyle/>
          <a:p>
            <a:r>
              <a:rPr lang="en-US" dirty="0"/>
              <a:t>Challenges in RAG</a:t>
            </a:r>
          </a:p>
        </p:txBody>
      </p:sp>
      <p:pic>
        <p:nvPicPr>
          <p:cNvPr id="7" name="Picture 6">
            <a:extLst>
              <a:ext uri="{FF2B5EF4-FFF2-40B4-BE49-F238E27FC236}">
                <a16:creationId xmlns:a16="http://schemas.microsoft.com/office/drawing/2014/main" id="{029FEF56-41E0-4B53-252C-90524B40CC8E}"/>
              </a:ext>
            </a:extLst>
          </p:cNvPr>
          <p:cNvPicPr>
            <a:picLocks noChangeAspect="1"/>
          </p:cNvPicPr>
          <p:nvPr/>
        </p:nvPicPr>
        <p:blipFill>
          <a:blip r:embed="rId3"/>
          <a:stretch>
            <a:fillRect/>
          </a:stretch>
        </p:blipFill>
        <p:spPr>
          <a:xfrm>
            <a:off x="1066861" y="1238210"/>
            <a:ext cx="4745746" cy="5186634"/>
          </a:xfrm>
          <a:prstGeom prst="rect">
            <a:avLst/>
          </a:prstGeom>
        </p:spPr>
      </p:pic>
      <p:grpSp>
        <p:nvGrpSpPr>
          <p:cNvPr id="17" name="Group 16">
            <a:extLst>
              <a:ext uri="{FF2B5EF4-FFF2-40B4-BE49-F238E27FC236}">
                <a16:creationId xmlns:a16="http://schemas.microsoft.com/office/drawing/2014/main" id="{00AC36A1-1E93-14A0-A12D-CB57286F8C81}"/>
              </a:ext>
            </a:extLst>
          </p:cNvPr>
          <p:cNvGrpSpPr/>
          <p:nvPr/>
        </p:nvGrpSpPr>
        <p:grpSpPr>
          <a:xfrm>
            <a:off x="6549242" y="1238210"/>
            <a:ext cx="4381880" cy="5186634"/>
            <a:chOff x="1550522" y="1341171"/>
            <a:chExt cx="4381880" cy="5186634"/>
          </a:xfrm>
        </p:grpSpPr>
        <p:pic>
          <p:nvPicPr>
            <p:cNvPr id="12" name="Picture 11">
              <a:extLst>
                <a:ext uri="{FF2B5EF4-FFF2-40B4-BE49-F238E27FC236}">
                  <a16:creationId xmlns:a16="http://schemas.microsoft.com/office/drawing/2014/main" id="{1A912955-F94A-C71D-EC0E-931354DBF2DB}"/>
                </a:ext>
              </a:extLst>
            </p:cNvPr>
            <p:cNvPicPr>
              <a:picLocks noChangeAspect="1"/>
            </p:cNvPicPr>
            <p:nvPr/>
          </p:nvPicPr>
          <p:blipFill>
            <a:blip r:embed="rId4"/>
            <a:stretch>
              <a:fillRect/>
            </a:stretch>
          </p:blipFill>
          <p:spPr>
            <a:xfrm>
              <a:off x="1550522" y="1341171"/>
              <a:ext cx="4381880" cy="2655451"/>
            </a:xfrm>
            <a:prstGeom prst="rect">
              <a:avLst/>
            </a:prstGeom>
          </p:spPr>
        </p:pic>
        <p:pic>
          <p:nvPicPr>
            <p:cNvPr id="10" name="Picture 9">
              <a:extLst>
                <a:ext uri="{FF2B5EF4-FFF2-40B4-BE49-F238E27FC236}">
                  <a16:creationId xmlns:a16="http://schemas.microsoft.com/office/drawing/2014/main" id="{A9B75C73-3671-E345-1F7F-D5DC98A7394E}"/>
                </a:ext>
              </a:extLst>
            </p:cNvPr>
            <p:cNvPicPr>
              <a:picLocks noChangeAspect="1"/>
            </p:cNvPicPr>
            <p:nvPr/>
          </p:nvPicPr>
          <p:blipFill>
            <a:blip r:embed="rId5"/>
            <a:stretch>
              <a:fillRect/>
            </a:stretch>
          </p:blipFill>
          <p:spPr>
            <a:xfrm>
              <a:off x="1550522" y="4195883"/>
              <a:ext cx="4381880" cy="2331922"/>
            </a:xfrm>
            <a:prstGeom prst="rect">
              <a:avLst/>
            </a:prstGeom>
          </p:spPr>
        </p:pic>
        <p:pic>
          <p:nvPicPr>
            <p:cNvPr id="14" name="Graphic 13" descr="Smiling face outline with solid fill">
              <a:extLst>
                <a:ext uri="{FF2B5EF4-FFF2-40B4-BE49-F238E27FC236}">
                  <a16:creationId xmlns:a16="http://schemas.microsoft.com/office/drawing/2014/main" id="{34C80280-16ED-17CB-16E3-4C4DCF3BC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50522" y="1385217"/>
              <a:ext cx="709352" cy="709352"/>
            </a:xfrm>
            <a:prstGeom prst="rect">
              <a:avLst/>
            </a:prstGeom>
          </p:spPr>
        </p:pic>
        <p:pic>
          <p:nvPicPr>
            <p:cNvPr id="16" name="Graphic 15" descr="Sad face outline with solid fill">
              <a:extLst>
                <a:ext uri="{FF2B5EF4-FFF2-40B4-BE49-F238E27FC236}">
                  <a16:creationId xmlns:a16="http://schemas.microsoft.com/office/drawing/2014/main" id="{FE268626-E3D4-75B6-60CF-AB2053DF0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50522" y="4195883"/>
              <a:ext cx="724963" cy="724963"/>
            </a:xfrm>
            <a:prstGeom prst="rect">
              <a:avLst/>
            </a:prstGeom>
          </p:spPr>
        </p:pic>
      </p:grpSp>
      <p:sp>
        <p:nvSpPr>
          <p:cNvPr id="18" name="Rectangle 17">
            <a:extLst>
              <a:ext uri="{FF2B5EF4-FFF2-40B4-BE49-F238E27FC236}">
                <a16:creationId xmlns:a16="http://schemas.microsoft.com/office/drawing/2014/main" id="{8DFD5FA7-8B57-E593-DF54-074307130FCA}"/>
              </a:ext>
            </a:extLst>
          </p:cNvPr>
          <p:cNvSpPr/>
          <p:nvPr/>
        </p:nvSpPr>
        <p:spPr>
          <a:xfrm>
            <a:off x="1158240" y="1991608"/>
            <a:ext cx="3927566" cy="11586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22C1A256-F961-BD40-A523-1511D0A4D05F}"/>
              </a:ext>
            </a:extLst>
          </p:cNvPr>
          <p:cNvSpPr/>
          <p:nvPr/>
        </p:nvSpPr>
        <p:spPr>
          <a:xfrm>
            <a:off x="1158239" y="5017837"/>
            <a:ext cx="4580710" cy="11586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8433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logo&#10;&#10;Description automatically generated">
            <a:extLst>
              <a:ext uri="{FF2B5EF4-FFF2-40B4-BE49-F238E27FC236}">
                <a16:creationId xmlns:a16="http://schemas.microsoft.com/office/drawing/2014/main" id="{2FD695A9-E497-CF9C-BB91-E20A68A71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21" y="1891294"/>
            <a:ext cx="5102352" cy="2921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itle 14">
            <a:extLst>
              <a:ext uri="{FF2B5EF4-FFF2-40B4-BE49-F238E27FC236}">
                <a16:creationId xmlns:a16="http://schemas.microsoft.com/office/drawing/2014/main" id="{0C70AE97-D407-14EB-93CC-61FA5544625D}"/>
              </a:ext>
            </a:extLst>
          </p:cNvPr>
          <p:cNvSpPr>
            <a:spLocks noGrp="1"/>
          </p:cNvSpPr>
          <p:nvPr>
            <p:ph type="title"/>
          </p:nvPr>
        </p:nvSpPr>
        <p:spPr/>
        <p:txBody>
          <a:bodyPr/>
          <a:lstStyle/>
          <a:p>
            <a:r>
              <a:rPr lang="en-US" dirty="0" err="1"/>
              <a:t>LangChain</a:t>
            </a:r>
            <a:r>
              <a:rPr lang="en-US" dirty="0"/>
              <a:t> component</a:t>
            </a:r>
          </a:p>
        </p:txBody>
      </p:sp>
      <p:sp>
        <p:nvSpPr>
          <p:cNvPr id="9" name="TextBox 8">
            <a:extLst>
              <a:ext uri="{FF2B5EF4-FFF2-40B4-BE49-F238E27FC236}">
                <a16:creationId xmlns:a16="http://schemas.microsoft.com/office/drawing/2014/main" id="{4A685F25-6C86-E61B-53A2-4E3E5FA4DE35}"/>
              </a:ext>
            </a:extLst>
          </p:cNvPr>
          <p:cNvSpPr txBox="1"/>
          <p:nvPr/>
        </p:nvSpPr>
        <p:spPr>
          <a:xfrm>
            <a:off x="481445" y="6292334"/>
            <a:ext cx="6740236" cy="369332"/>
          </a:xfrm>
          <a:prstGeom prst="rect">
            <a:avLst/>
          </a:prstGeom>
          <a:noFill/>
        </p:spPr>
        <p:txBody>
          <a:bodyPr wrap="square">
            <a:spAutoFit/>
          </a:bodyPr>
          <a:lstStyle/>
          <a:p>
            <a:r>
              <a:rPr lang="en-US" dirty="0">
                <a:hlinkClick r:id="rId3"/>
              </a:rPr>
              <a:t>https://aka.ms/doc-gen-ai</a:t>
            </a:r>
            <a:endParaRPr lang="en-US" dirty="0"/>
          </a:p>
        </p:txBody>
      </p:sp>
      <p:pic>
        <p:nvPicPr>
          <p:cNvPr id="13" name="Picture 12">
            <a:extLst>
              <a:ext uri="{FF2B5EF4-FFF2-40B4-BE49-F238E27FC236}">
                <a16:creationId xmlns:a16="http://schemas.microsoft.com/office/drawing/2014/main" id="{F4F8348A-6845-6C0B-0167-061B2F9C04F4}"/>
              </a:ext>
            </a:extLst>
          </p:cNvPr>
          <p:cNvPicPr>
            <a:picLocks noChangeAspect="1"/>
          </p:cNvPicPr>
          <p:nvPr/>
        </p:nvPicPr>
        <p:blipFill>
          <a:blip r:embed="rId4"/>
          <a:stretch>
            <a:fillRect/>
          </a:stretch>
        </p:blipFill>
        <p:spPr>
          <a:xfrm>
            <a:off x="5444708" y="1209723"/>
            <a:ext cx="6085091" cy="4761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8332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5B5-D91A-B3F9-C438-5D95B02A9D0B}"/>
              </a:ext>
            </a:extLst>
          </p:cNvPr>
          <p:cNvSpPr>
            <a:spLocks noGrp="1"/>
          </p:cNvSpPr>
          <p:nvPr>
            <p:ph type="title"/>
          </p:nvPr>
        </p:nvSpPr>
        <p:spPr>
          <a:xfrm>
            <a:off x="523687" y="91059"/>
            <a:ext cx="11018520" cy="553998"/>
          </a:xfrm>
        </p:spPr>
        <p:txBody>
          <a:bodyPr>
            <a:noAutofit/>
          </a:bodyPr>
          <a:lstStyle/>
          <a:p>
            <a:r>
              <a:rPr lang="en-US" sz="3600" i="0" dirty="0">
                <a:solidFill>
                  <a:schemeClr val="tx1"/>
                </a:solidFill>
              </a:rPr>
              <a:t>Semantic Chunking in RAG</a:t>
            </a:r>
          </a:p>
        </p:txBody>
      </p:sp>
      <p:sp>
        <p:nvSpPr>
          <p:cNvPr id="64" name="TextBox 63">
            <a:extLst>
              <a:ext uri="{FF2B5EF4-FFF2-40B4-BE49-F238E27FC236}">
                <a16:creationId xmlns:a16="http://schemas.microsoft.com/office/drawing/2014/main" id="{AC82FE20-C5F1-8F7E-7C47-4DD0C09F06E8}"/>
              </a:ext>
            </a:extLst>
          </p:cNvPr>
          <p:cNvSpPr txBox="1"/>
          <p:nvPr/>
        </p:nvSpPr>
        <p:spPr>
          <a:xfrm>
            <a:off x="10103893" y="1347147"/>
            <a:ext cx="1512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D</a:t>
            </a:r>
            <a:r>
              <a:rPr kumimoji="0" lang="en-US" altLang="zh-CN" sz="2000" b="0" i="0" u="none" strike="noStrike" kern="1200" cap="none" spc="0" normalizeH="0" baseline="0" noProof="0">
                <a:ln>
                  <a:noFill/>
                </a:ln>
                <a:effectLst/>
                <a:uLnTx/>
                <a:uFillTx/>
                <a:latin typeface="Aptos Display" panose="02110004020202020204"/>
                <a:ea typeface="等线" panose="02010600030101010101" pitchFamily="2" charset="-122"/>
                <a:cs typeface="+mn-cs"/>
              </a:rPr>
              <a:t>ata Sources</a:t>
            </a:r>
            <a:endParaRPr kumimoji="0" lang="en-US" sz="2000" b="0" i="0" u="none" strike="noStrike" kern="1200" cap="none" spc="0" normalizeH="0" baseline="0" noProof="0">
              <a:ln>
                <a:noFill/>
              </a:ln>
              <a:effectLst/>
              <a:uLnTx/>
              <a:uFillTx/>
              <a:latin typeface="Aptos Display" panose="02110004020202020204"/>
              <a:cs typeface="+mn-cs"/>
            </a:endParaRPr>
          </a:p>
        </p:txBody>
      </p:sp>
      <p:cxnSp>
        <p:nvCxnSpPr>
          <p:cNvPr id="19" name="Straight Arrow Connector 18">
            <a:extLst>
              <a:ext uri="{FF2B5EF4-FFF2-40B4-BE49-F238E27FC236}">
                <a16:creationId xmlns:a16="http://schemas.microsoft.com/office/drawing/2014/main" id="{8C60712D-9415-B210-E800-7AE8EEF50EAD}"/>
              </a:ext>
            </a:extLst>
          </p:cNvPr>
          <p:cNvCxnSpPr>
            <a:cxnSpLocks/>
            <a:stCxn id="53" idx="1"/>
            <a:endCxn id="29" idx="3"/>
          </p:cNvCxnSpPr>
          <p:nvPr/>
        </p:nvCxnSpPr>
        <p:spPr>
          <a:xfrm flipH="1" flipV="1">
            <a:off x="4838043" y="1867404"/>
            <a:ext cx="945169" cy="3577"/>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7ECAAC-2CFE-6488-A7B6-9FDBB4C06965}"/>
              </a:ext>
            </a:extLst>
          </p:cNvPr>
          <p:cNvSpPr txBox="1"/>
          <p:nvPr/>
        </p:nvSpPr>
        <p:spPr>
          <a:xfrm>
            <a:off x="5039924" y="1999775"/>
            <a:ext cx="74328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Display" panose="02110004020202020204"/>
                <a:ea typeface="+mn-ea"/>
                <a:cs typeface="+mn-cs"/>
              </a:rPr>
              <a:t>Index</a:t>
            </a:r>
          </a:p>
        </p:txBody>
      </p:sp>
      <p:grpSp>
        <p:nvGrpSpPr>
          <p:cNvPr id="23" name="Group 22">
            <a:extLst>
              <a:ext uri="{FF2B5EF4-FFF2-40B4-BE49-F238E27FC236}">
                <a16:creationId xmlns:a16="http://schemas.microsoft.com/office/drawing/2014/main" id="{FB8B2B7B-C88D-09E9-2F18-DA9C09A20E4E}"/>
              </a:ext>
            </a:extLst>
          </p:cNvPr>
          <p:cNvGrpSpPr/>
          <p:nvPr/>
        </p:nvGrpSpPr>
        <p:grpSpPr>
          <a:xfrm>
            <a:off x="448240" y="2701510"/>
            <a:ext cx="535998" cy="1090211"/>
            <a:chOff x="757237" y="2195909"/>
            <a:chExt cx="535998" cy="1090211"/>
          </a:xfrm>
        </p:grpSpPr>
        <p:pic>
          <p:nvPicPr>
            <p:cNvPr id="20" name="Picture 19" descr="Icon&#10;&#10;Description automatically generated">
              <a:extLst>
                <a:ext uri="{FF2B5EF4-FFF2-40B4-BE49-F238E27FC236}">
                  <a16:creationId xmlns:a16="http://schemas.microsoft.com/office/drawing/2014/main" id="{4BA5E560-5E0E-9C26-1D35-F82CC1B9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11" y="2195909"/>
              <a:ext cx="476250" cy="800100"/>
            </a:xfrm>
            <a:prstGeom prst="rect">
              <a:avLst/>
            </a:prstGeom>
          </p:spPr>
        </p:pic>
        <p:sp>
          <p:nvSpPr>
            <p:cNvPr id="22" name="TextBox 21">
              <a:extLst>
                <a:ext uri="{FF2B5EF4-FFF2-40B4-BE49-F238E27FC236}">
                  <a16:creationId xmlns:a16="http://schemas.microsoft.com/office/drawing/2014/main" id="{E1F4DCCC-C6F5-BF9D-7023-79613807DC0C}"/>
                </a:ext>
              </a:extLst>
            </p:cNvPr>
            <p:cNvSpPr txBox="1"/>
            <p:nvPr/>
          </p:nvSpPr>
          <p:spPr>
            <a:xfrm>
              <a:off x="757237" y="3101454"/>
              <a:ext cx="5359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App UX</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grpSp>
        <p:nvGrpSpPr>
          <p:cNvPr id="27" name="Group 26">
            <a:extLst>
              <a:ext uri="{FF2B5EF4-FFF2-40B4-BE49-F238E27FC236}">
                <a16:creationId xmlns:a16="http://schemas.microsoft.com/office/drawing/2014/main" id="{A4954640-4085-D72E-8BB5-DABD15BE100E}"/>
              </a:ext>
            </a:extLst>
          </p:cNvPr>
          <p:cNvGrpSpPr/>
          <p:nvPr/>
        </p:nvGrpSpPr>
        <p:grpSpPr>
          <a:xfrm>
            <a:off x="2042761" y="2667904"/>
            <a:ext cx="876300" cy="1329209"/>
            <a:chOff x="2446807" y="2361300"/>
            <a:chExt cx="876300" cy="1329209"/>
          </a:xfrm>
        </p:grpSpPr>
        <p:pic>
          <p:nvPicPr>
            <p:cNvPr id="25" name="Picture 24" descr="Icon&#10;&#10;Description automatically generated">
              <a:extLst>
                <a:ext uri="{FF2B5EF4-FFF2-40B4-BE49-F238E27FC236}">
                  <a16:creationId xmlns:a16="http://schemas.microsoft.com/office/drawing/2014/main" id="{733D5718-5BF5-60A1-8D26-4FC0917EA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807" y="2361300"/>
              <a:ext cx="876300" cy="876300"/>
            </a:xfrm>
            <a:prstGeom prst="rect">
              <a:avLst/>
            </a:prstGeom>
          </p:spPr>
        </p:pic>
        <p:sp>
          <p:nvSpPr>
            <p:cNvPr id="26" name="TextBox 25">
              <a:extLst>
                <a:ext uri="{FF2B5EF4-FFF2-40B4-BE49-F238E27FC236}">
                  <a16:creationId xmlns:a16="http://schemas.microsoft.com/office/drawing/2014/main" id="{5B503315-210F-3E9E-AF72-DFC14AF2CF49}"/>
                </a:ext>
              </a:extLst>
            </p:cNvPr>
            <p:cNvSpPr txBox="1"/>
            <p:nvPr/>
          </p:nvSpPr>
          <p:spPr>
            <a:xfrm>
              <a:off x="2475659" y="3321177"/>
              <a:ext cx="79969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App Server, Orchestrator</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grpSp>
        <p:nvGrpSpPr>
          <p:cNvPr id="31" name="Group 30">
            <a:extLst>
              <a:ext uri="{FF2B5EF4-FFF2-40B4-BE49-F238E27FC236}">
                <a16:creationId xmlns:a16="http://schemas.microsoft.com/office/drawing/2014/main" id="{624A1496-CE34-0EBF-4538-C3FFEFF09EED}"/>
              </a:ext>
            </a:extLst>
          </p:cNvPr>
          <p:cNvGrpSpPr/>
          <p:nvPr/>
        </p:nvGrpSpPr>
        <p:grpSpPr>
          <a:xfrm>
            <a:off x="3702533" y="1218729"/>
            <a:ext cx="1415577" cy="986812"/>
            <a:chOff x="4000873" y="3003926"/>
            <a:chExt cx="1415577" cy="986812"/>
          </a:xfrm>
        </p:grpSpPr>
        <p:pic>
          <p:nvPicPr>
            <p:cNvPr id="29" name="Picture 28" descr="Icon&#10;&#10;Description automatically generated">
              <a:extLst>
                <a:ext uri="{FF2B5EF4-FFF2-40B4-BE49-F238E27FC236}">
                  <a16:creationId xmlns:a16="http://schemas.microsoft.com/office/drawing/2014/main" id="{3E539DA8-0C0B-838A-8727-2D4541B86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933" y="3314463"/>
              <a:ext cx="933450" cy="676275"/>
            </a:xfrm>
            <a:prstGeom prst="rect">
              <a:avLst/>
            </a:prstGeom>
          </p:spPr>
        </p:pic>
        <p:sp>
          <p:nvSpPr>
            <p:cNvPr id="30" name="TextBox 29">
              <a:extLst>
                <a:ext uri="{FF2B5EF4-FFF2-40B4-BE49-F238E27FC236}">
                  <a16:creationId xmlns:a16="http://schemas.microsoft.com/office/drawing/2014/main" id="{6A911BB5-25CD-7F28-26B7-B73F869C57A5}"/>
                </a:ext>
              </a:extLst>
            </p:cNvPr>
            <p:cNvSpPr txBox="1"/>
            <p:nvPr/>
          </p:nvSpPr>
          <p:spPr>
            <a:xfrm>
              <a:off x="4000873" y="3003926"/>
              <a:ext cx="14155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Azure AI Search</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cxnSp>
        <p:nvCxnSpPr>
          <p:cNvPr id="33" name="Straight Arrow Connector 32">
            <a:extLst>
              <a:ext uri="{FF2B5EF4-FFF2-40B4-BE49-F238E27FC236}">
                <a16:creationId xmlns:a16="http://schemas.microsoft.com/office/drawing/2014/main" id="{9953D593-4B2E-CCA4-4120-3AC67E1E27DB}"/>
              </a:ext>
            </a:extLst>
          </p:cNvPr>
          <p:cNvCxnSpPr>
            <a:cxnSpLocks/>
            <a:stCxn id="20" idx="3"/>
            <a:endCxn id="25" idx="1"/>
          </p:cNvCxnSpPr>
          <p:nvPr/>
        </p:nvCxnSpPr>
        <p:spPr>
          <a:xfrm>
            <a:off x="954364" y="3101560"/>
            <a:ext cx="1088397" cy="44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B57A5F-23E1-9E1D-DD4C-1C090A766AE2}"/>
              </a:ext>
            </a:extLst>
          </p:cNvPr>
          <p:cNvSpPr txBox="1"/>
          <p:nvPr/>
        </p:nvSpPr>
        <p:spPr>
          <a:xfrm>
            <a:off x="2936323" y="2455820"/>
            <a:ext cx="13261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Query -&gt;Knowledge</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sp>
        <p:nvSpPr>
          <p:cNvPr id="35" name="TextBox 34">
            <a:extLst>
              <a:ext uri="{FF2B5EF4-FFF2-40B4-BE49-F238E27FC236}">
                <a16:creationId xmlns:a16="http://schemas.microsoft.com/office/drawing/2014/main" id="{3111DF08-CED9-7251-01F6-FE9AA8C27B2C}"/>
              </a:ext>
            </a:extLst>
          </p:cNvPr>
          <p:cNvSpPr txBox="1"/>
          <p:nvPr/>
        </p:nvSpPr>
        <p:spPr>
          <a:xfrm>
            <a:off x="3031228" y="4081721"/>
            <a:ext cx="208688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Prompt + Knowledge  -&gt; Response</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nvGrpSpPr>
          <p:cNvPr id="39" name="Group 38">
            <a:extLst>
              <a:ext uri="{FF2B5EF4-FFF2-40B4-BE49-F238E27FC236}">
                <a16:creationId xmlns:a16="http://schemas.microsoft.com/office/drawing/2014/main" id="{54077864-0EE6-8AD5-8F7E-F17838E0B9FD}"/>
              </a:ext>
            </a:extLst>
          </p:cNvPr>
          <p:cNvGrpSpPr/>
          <p:nvPr/>
        </p:nvGrpSpPr>
        <p:grpSpPr>
          <a:xfrm>
            <a:off x="3904593" y="4437450"/>
            <a:ext cx="1045359" cy="1157118"/>
            <a:chOff x="4173501" y="4157604"/>
            <a:chExt cx="1045359" cy="1157118"/>
          </a:xfrm>
        </p:grpSpPr>
        <p:pic>
          <p:nvPicPr>
            <p:cNvPr id="37" name="Picture 36" descr="Icon&#10;&#10;Description automatically generated">
              <a:extLst>
                <a:ext uri="{FF2B5EF4-FFF2-40B4-BE49-F238E27FC236}">
                  <a16:creationId xmlns:a16="http://schemas.microsoft.com/office/drawing/2014/main" id="{416EC540-52F8-2E55-2D54-19C07841E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379" y="4157604"/>
              <a:ext cx="895350" cy="638175"/>
            </a:xfrm>
            <a:prstGeom prst="rect">
              <a:avLst/>
            </a:prstGeom>
          </p:spPr>
        </p:pic>
        <p:sp>
          <p:nvSpPr>
            <p:cNvPr id="38" name="TextBox 37">
              <a:extLst>
                <a:ext uri="{FF2B5EF4-FFF2-40B4-BE49-F238E27FC236}">
                  <a16:creationId xmlns:a16="http://schemas.microsoft.com/office/drawing/2014/main" id="{B89C53E7-9D6E-4F9A-1385-6E1F73CE4666}"/>
                </a:ext>
              </a:extLst>
            </p:cNvPr>
            <p:cNvSpPr txBox="1"/>
            <p:nvPr/>
          </p:nvSpPr>
          <p:spPr>
            <a:xfrm>
              <a:off x="4173501" y="4945390"/>
              <a:ext cx="104535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Azure OpenAI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effectLst/>
                  <a:uLnTx/>
                  <a:uFillTx/>
                  <a:latin typeface="Aptos Display" panose="02110004020202020204"/>
                  <a:ea typeface="等线" panose="02010600030101010101" pitchFamily="2" charset="-122"/>
                  <a:cs typeface="+mn-cs"/>
                </a:rPr>
                <a:t>(GPT/ChatGPT)</a:t>
              </a:r>
              <a:endParaRPr kumimoji="0" lang="zh-CN" altLang="en-US" sz="1200" b="0" i="0" u="none" strike="noStrike" kern="1200" cap="none" spc="0" normalizeH="0" baseline="0" noProof="0">
                <a:ln>
                  <a:noFill/>
                </a:ln>
                <a:effectLst/>
                <a:uLnTx/>
                <a:uFillTx/>
                <a:latin typeface="Aptos Display" panose="02110004020202020204"/>
                <a:ea typeface="等线" panose="02010600030101010101" pitchFamily="2" charset="-122"/>
                <a:cs typeface="+mn-cs"/>
              </a:endParaRPr>
            </a:p>
          </p:txBody>
        </p:sp>
      </p:grpSp>
      <p:cxnSp>
        <p:nvCxnSpPr>
          <p:cNvPr id="41" name="Straight Arrow Connector 40">
            <a:extLst>
              <a:ext uri="{FF2B5EF4-FFF2-40B4-BE49-F238E27FC236}">
                <a16:creationId xmlns:a16="http://schemas.microsoft.com/office/drawing/2014/main" id="{6D649D49-96DE-7433-2A63-88FB3B99E699}"/>
              </a:ext>
            </a:extLst>
          </p:cNvPr>
          <p:cNvCxnSpPr>
            <a:cxnSpLocks/>
            <a:stCxn id="26" idx="2"/>
            <a:endCxn id="37" idx="1"/>
          </p:cNvCxnSpPr>
          <p:nvPr/>
        </p:nvCxnSpPr>
        <p:spPr>
          <a:xfrm>
            <a:off x="2471462" y="3997113"/>
            <a:ext cx="1474009" cy="759425"/>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F5F421-DC44-9AC9-330B-9B22D0AE48D7}"/>
              </a:ext>
            </a:extLst>
          </p:cNvPr>
          <p:cNvCxnSpPr>
            <a:stCxn id="25" idx="0"/>
            <a:endCxn id="29" idx="1"/>
          </p:cNvCxnSpPr>
          <p:nvPr/>
        </p:nvCxnSpPr>
        <p:spPr>
          <a:xfrm flipV="1">
            <a:off x="2480911" y="1867404"/>
            <a:ext cx="1423682" cy="800500"/>
          </a:xfrm>
          <a:prstGeom prst="straightConnector1">
            <a:avLst/>
          </a:prstGeom>
          <a:ln w="19050">
            <a:solidFill>
              <a:srgbClr val="73737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8E7CDB-6214-AAEA-8CFF-D56CE02F31DC}"/>
              </a:ext>
            </a:extLst>
          </p:cNvPr>
          <p:cNvGrpSpPr/>
          <p:nvPr/>
        </p:nvGrpSpPr>
        <p:grpSpPr>
          <a:xfrm>
            <a:off x="5646816" y="1223963"/>
            <a:ext cx="4211567" cy="2766036"/>
            <a:chOff x="5646816" y="1386369"/>
            <a:chExt cx="4211567" cy="2766036"/>
          </a:xfrm>
        </p:grpSpPr>
        <p:sp>
          <p:nvSpPr>
            <p:cNvPr id="10" name="Rectangle: Rounded Corners 9">
              <a:extLst>
                <a:ext uri="{FF2B5EF4-FFF2-40B4-BE49-F238E27FC236}">
                  <a16:creationId xmlns:a16="http://schemas.microsoft.com/office/drawing/2014/main" id="{60F3CE35-C741-8AAC-15AB-1835C7B2ED78}"/>
                </a:ext>
              </a:extLst>
            </p:cNvPr>
            <p:cNvSpPr/>
            <p:nvPr/>
          </p:nvSpPr>
          <p:spPr bwMode="auto">
            <a:xfrm>
              <a:off x="7841320" y="1755516"/>
              <a:ext cx="1196671" cy="566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rPr>
                <a:t>Extract</a:t>
              </a:r>
            </a:p>
          </p:txBody>
        </p:sp>
        <p:cxnSp>
          <p:nvCxnSpPr>
            <p:cNvPr id="12" name="Straight Arrow Connector 11">
              <a:extLst>
                <a:ext uri="{FF2B5EF4-FFF2-40B4-BE49-F238E27FC236}">
                  <a16:creationId xmlns:a16="http://schemas.microsoft.com/office/drawing/2014/main" id="{220413EA-D9E1-5A25-D236-2DA853253382}"/>
                </a:ext>
              </a:extLst>
            </p:cNvPr>
            <p:cNvCxnSpPr>
              <a:cxnSpLocks/>
              <a:stCxn id="60" idx="1"/>
            </p:cNvCxnSpPr>
            <p:nvPr/>
          </p:nvCxnSpPr>
          <p:spPr>
            <a:xfrm flipH="1" flipV="1">
              <a:off x="9037991" y="2322046"/>
              <a:ext cx="820392" cy="1830359"/>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3215CF-CBBD-C371-4C8D-0A3B0C0DD668}"/>
                </a:ext>
              </a:extLst>
            </p:cNvPr>
            <p:cNvCxnSpPr>
              <a:cxnSpLocks/>
              <a:endCxn id="53" idx="3"/>
            </p:cNvCxnSpPr>
            <p:nvPr/>
          </p:nvCxnSpPr>
          <p:spPr>
            <a:xfrm flipH="1" flipV="1">
              <a:off x="7549635" y="2033387"/>
              <a:ext cx="291685" cy="5394"/>
            </a:xfrm>
            <a:prstGeom prst="straightConnector1">
              <a:avLst/>
            </a:prstGeom>
            <a:ln w="19050">
              <a:solidFill>
                <a:srgbClr val="73737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5D20E24-69C4-59D7-3716-3BCDF8BB090B}"/>
                </a:ext>
              </a:extLst>
            </p:cNvPr>
            <p:cNvSpPr txBox="1"/>
            <p:nvPr/>
          </p:nvSpPr>
          <p:spPr>
            <a:xfrm>
              <a:off x="6844285" y="2753349"/>
              <a:ext cx="244900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A</a:t>
              </a:r>
              <a:r>
                <a:rPr kumimoji="0" lang="en-US" altLang="zh-CN" sz="2000" b="0" i="0" u="none" strike="noStrike" kern="1200" cap="none" spc="0" normalizeH="0" baseline="0" noProof="0">
                  <a:ln>
                    <a:noFill/>
                  </a:ln>
                  <a:effectLst/>
                  <a:uLnTx/>
                  <a:uFillTx/>
                  <a:latin typeface="Aptos Display" panose="02110004020202020204"/>
                  <a:ea typeface="等线" panose="02010600030101010101" pitchFamily="2" charset="-122"/>
                  <a:cs typeface="+mn-cs"/>
                </a:rPr>
                <a:t>zure AI Document Intelligence</a:t>
              </a:r>
              <a:endParaRPr kumimoji="0" lang="en-US" sz="2000" b="0" i="0" u="none" strike="noStrike" kern="1200" cap="none" spc="0" normalizeH="0" baseline="0" noProof="0">
                <a:ln>
                  <a:noFill/>
                </a:ln>
                <a:effectLst/>
                <a:uLnTx/>
                <a:uFillTx/>
                <a:latin typeface="Aptos Display" panose="02110004020202020204"/>
                <a:cs typeface="+mn-cs"/>
              </a:endParaRPr>
            </a:p>
          </p:txBody>
        </p:sp>
        <p:sp>
          <p:nvSpPr>
            <p:cNvPr id="62" name="Rectangle 61">
              <a:extLst>
                <a:ext uri="{FF2B5EF4-FFF2-40B4-BE49-F238E27FC236}">
                  <a16:creationId xmlns:a16="http://schemas.microsoft.com/office/drawing/2014/main" id="{14BE7640-BE1D-22E3-46C6-D91262E221A0}"/>
                </a:ext>
              </a:extLst>
            </p:cNvPr>
            <p:cNvSpPr/>
            <p:nvPr/>
          </p:nvSpPr>
          <p:spPr bwMode="auto">
            <a:xfrm>
              <a:off x="5646816" y="1386369"/>
              <a:ext cx="3682861" cy="2321796"/>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pic>
          <p:nvPicPr>
            <p:cNvPr id="1026" name="Picture 2" descr="定價 - 表單辨識器 API | Microsoft Azure">
              <a:extLst>
                <a:ext uri="{FF2B5EF4-FFF2-40B4-BE49-F238E27FC236}">
                  <a16:creationId xmlns:a16="http://schemas.microsoft.com/office/drawing/2014/main" id="{7EC5DC55-E50C-C7F1-ADDC-989B07859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2271" y="2721864"/>
              <a:ext cx="1292427" cy="67852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1AA91675-CE6D-03B7-84B6-63159712E757}"/>
                </a:ext>
              </a:extLst>
            </p:cNvPr>
            <p:cNvSpPr/>
            <p:nvPr/>
          </p:nvSpPr>
          <p:spPr bwMode="auto">
            <a:xfrm>
              <a:off x="5783212" y="1545366"/>
              <a:ext cx="1766423" cy="976042"/>
            </a:xfrm>
            <a:prstGeom prst="roundRect">
              <a:avLst/>
            </a:prstGeom>
            <a:solidFill>
              <a:schemeClr val="accent3">
                <a:alpha val="50000"/>
              </a:schemeClr>
            </a:solidFill>
            <a:ln>
              <a:solidFill>
                <a:schemeClr val="accent5"/>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rPr>
                <a:t>Semantic chunk</a:t>
              </a:r>
              <a:endParaRPr kumimoji="0" lang="zh-CN" altLang="en-US" sz="2000" b="0" i="0" u="none" strike="noStrike" kern="1200" cap="none" spc="0" normalizeH="0" baseline="0" noProof="0">
                <a:ln>
                  <a:noFill/>
                </a:ln>
                <a:solidFill>
                  <a:schemeClr val="tx1"/>
                </a:solidFill>
                <a:effectLst/>
                <a:uLnTx/>
                <a:uFillTx/>
                <a:latin typeface="Aptos Display" panose="02110004020202020204"/>
                <a:ea typeface="Segoe UI" pitchFamily="34" charset="0"/>
                <a:cs typeface="Segoe UI" pitchFamily="34" charset="0"/>
              </a:endParaRPr>
            </a:p>
          </p:txBody>
        </p:sp>
      </p:grpSp>
      <p:sp>
        <p:nvSpPr>
          <p:cNvPr id="60" name="Rectangle: Rounded Corners 59">
            <a:extLst>
              <a:ext uri="{FF2B5EF4-FFF2-40B4-BE49-F238E27FC236}">
                <a16:creationId xmlns:a16="http://schemas.microsoft.com/office/drawing/2014/main" id="{54FF53A9-ECBE-6DAF-0C57-8BC74999FBF1}"/>
              </a:ext>
            </a:extLst>
          </p:cNvPr>
          <p:cNvSpPr/>
          <p:nvPr/>
        </p:nvSpPr>
        <p:spPr bwMode="auto">
          <a:xfrm>
            <a:off x="9858383" y="1724685"/>
            <a:ext cx="1842977" cy="453062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pic>
        <p:nvPicPr>
          <p:cNvPr id="69" name="Picture 68" descr="Icon&#10;&#10;Description automatically generated">
            <a:extLst>
              <a:ext uri="{FF2B5EF4-FFF2-40B4-BE49-F238E27FC236}">
                <a16:creationId xmlns:a16="http://schemas.microsoft.com/office/drawing/2014/main" id="{D67C49C1-FE5D-D39B-9C56-8947979DA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363" y="1973486"/>
            <a:ext cx="588336" cy="588336"/>
          </a:xfrm>
          <a:prstGeom prst="rect">
            <a:avLst/>
          </a:prstGeom>
        </p:spPr>
      </p:pic>
      <p:pic>
        <p:nvPicPr>
          <p:cNvPr id="70" name="Picture 69" descr="Icon&#10;&#10;Description automatically generated">
            <a:extLst>
              <a:ext uri="{FF2B5EF4-FFF2-40B4-BE49-F238E27FC236}">
                <a16:creationId xmlns:a16="http://schemas.microsoft.com/office/drawing/2014/main" id="{2FFFC079-AB3E-8EA8-7D3C-F00D67CB8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292" y="1973486"/>
            <a:ext cx="588337" cy="588337"/>
          </a:xfrm>
          <a:prstGeom prst="rect">
            <a:avLst/>
          </a:prstGeom>
        </p:spPr>
      </p:pic>
      <p:pic>
        <p:nvPicPr>
          <p:cNvPr id="72" name="Picture 71" descr="Icon&#10;&#10;Description automatically generated with low confidence">
            <a:extLst>
              <a:ext uri="{FF2B5EF4-FFF2-40B4-BE49-F238E27FC236}">
                <a16:creationId xmlns:a16="http://schemas.microsoft.com/office/drawing/2014/main" id="{85B438EA-6930-D0A7-604E-3A4F8D7685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60361" y="2971079"/>
            <a:ext cx="588336" cy="588336"/>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4E5A4537-A007-9109-A091-8F1904D952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9363" y="2971886"/>
            <a:ext cx="588336" cy="588336"/>
          </a:xfrm>
          <a:prstGeom prst="rect">
            <a:avLst/>
          </a:prstGeom>
        </p:spPr>
      </p:pic>
      <p:pic>
        <p:nvPicPr>
          <p:cNvPr id="74" name="Picture 73" descr="A picture containing icon&#10;&#10;Description automatically generated">
            <a:extLst>
              <a:ext uri="{FF2B5EF4-FFF2-40B4-BE49-F238E27FC236}">
                <a16:creationId xmlns:a16="http://schemas.microsoft.com/office/drawing/2014/main" id="{CCD46281-AA62-5ADB-7276-12FF2813B6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0361" y="3968671"/>
            <a:ext cx="588337" cy="588337"/>
          </a:xfrm>
          <a:prstGeom prst="rect">
            <a:avLst/>
          </a:prstGeom>
        </p:spPr>
      </p:pic>
      <p:pic>
        <p:nvPicPr>
          <p:cNvPr id="75" name="Picture 74" descr="Icon&#10;&#10;Description automatically generated">
            <a:extLst>
              <a:ext uri="{FF2B5EF4-FFF2-40B4-BE49-F238E27FC236}">
                <a16:creationId xmlns:a16="http://schemas.microsoft.com/office/drawing/2014/main" id="{768652D1-B02F-5CF3-8793-067B731669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48002" y="4966264"/>
            <a:ext cx="588336" cy="588336"/>
          </a:xfrm>
          <a:prstGeom prst="rect">
            <a:avLst/>
          </a:prstGeom>
        </p:spPr>
      </p:pic>
      <p:grpSp>
        <p:nvGrpSpPr>
          <p:cNvPr id="78" name="Group 77">
            <a:extLst>
              <a:ext uri="{FF2B5EF4-FFF2-40B4-BE49-F238E27FC236}">
                <a16:creationId xmlns:a16="http://schemas.microsoft.com/office/drawing/2014/main" id="{2D21CB43-53C7-BFCA-1E15-9E3261D90036}"/>
              </a:ext>
            </a:extLst>
          </p:cNvPr>
          <p:cNvGrpSpPr/>
          <p:nvPr/>
        </p:nvGrpSpPr>
        <p:grpSpPr>
          <a:xfrm>
            <a:off x="10019363" y="4968687"/>
            <a:ext cx="588336" cy="583490"/>
            <a:chOff x="6602141" y="3310266"/>
            <a:chExt cx="588336" cy="583490"/>
          </a:xfrm>
        </p:grpSpPr>
        <p:grpSp>
          <p:nvGrpSpPr>
            <p:cNvPr id="79" name="Group 78">
              <a:extLst>
                <a:ext uri="{FF2B5EF4-FFF2-40B4-BE49-F238E27FC236}">
                  <a16:creationId xmlns:a16="http://schemas.microsoft.com/office/drawing/2014/main" id="{505F1576-0108-906E-F6C2-AC80BFC097B9}"/>
                </a:ext>
              </a:extLst>
            </p:cNvPr>
            <p:cNvGrpSpPr/>
            <p:nvPr/>
          </p:nvGrpSpPr>
          <p:grpSpPr>
            <a:xfrm>
              <a:off x="6602141" y="3310266"/>
              <a:ext cx="588336" cy="583490"/>
              <a:chOff x="6602141" y="3310266"/>
              <a:chExt cx="588336" cy="583490"/>
            </a:xfrm>
          </p:grpSpPr>
          <p:pic>
            <p:nvPicPr>
              <p:cNvPr id="81" name="Picture 80" descr="Icon&#10;&#10;Description automatically generated">
                <a:extLst>
                  <a:ext uri="{FF2B5EF4-FFF2-40B4-BE49-F238E27FC236}">
                    <a16:creationId xmlns:a16="http://schemas.microsoft.com/office/drawing/2014/main" id="{8C24B976-A604-355E-C99F-C40B1EAFCD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02141" y="3310266"/>
                <a:ext cx="588336" cy="583490"/>
              </a:xfrm>
              <a:prstGeom prst="rect">
                <a:avLst/>
              </a:prstGeom>
            </p:spPr>
          </p:pic>
          <p:sp>
            <p:nvSpPr>
              <p:cNvPr id="82" name="Rectangle 81">
                <a:extLst>
                  <a:ext uri="{FF2B5EF4-FFF2-40B4-BE49-F238E27FC236}">
                    <a16:creationId xmlns:a16="http://schemas.microsoft.com/office/drawing/2014/main" id="{E82417AB-4895-A62F-1BD5-2ED7D33E41F1}"/>
                  </a:ext>
                </a:extLst>
              </p:cNvPr>
              <p:cNvSpPr/>
              <p:nvPr/>
            </p:nvSpPr>
            <p:spPr bwMode="auto">
              <a:xfrm>
                <a:off x="6670166" y="3611525"/>
                <a:ext cx="354413" cy="139956"/>
              </a:xfrm>
              <a:prstGeom prst="rect">
                <a:avLst/>
              </a:prstGeom>
              <a:solidFill>
                <a:srgbClr val="576D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err="1">
                  <a:ln>
                    <a:noFill/>
                  </a:ln>
                  <a:solidFill>
                    <a:schemeClr val="tx1"/>
                  </a:solidFill>
                  <a:effectLst/>
                  <a:uLnTx/>
                  <a:uFillTx/>
                  <a:latin typeface="Aptos Display" panose="02110004020202020204"/>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75ABF7D6-372D-1C84-615C-FCB647C5758A}"/>
                </a:ext>
              </a:extLst>
            </p:cNvPr>
            <p:cNvSpPr txBox="1"/>
            <p:nvPr/>
          </p:nvSpPr>
          <p:spPr>
            <a:xfrm>
              <a:off x="6739692" y="3602011"/>
              <a:ext cx="352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MD</a:t>
              </a:r>
              <a:endParaRPr kumimoji="0" lang="zh-CN" altLang="en-US" sz="12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sp>
        <p:nvSpPr>
          <p:cNvPr id="5" name="TextBox 4">
            <a:extLst>
              <a:ext uri="{FF2B5EF4-FFF2-40B4-BE49-F238E27FC236}">
                <a16:creationId xmlns:a16="http://schemas.microsoft.com/office/drawing/2014/main" id="{8F21235D-A748-A207-F2EB-E9ECECF28BBA}"/>
              </a:ext>
            </a:extLst>
          </p:cNvPr>
          <p:cNvSpPr txBox="1"/>
          <p:nvPr/>
        </p:nvSpPr>
        <p:spPr>
          <a:xfrm>
            <a:off x="10557052" y="5672544"/>
            <a:ext cx="4504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ptos Display" panose="02110004020202020204"/>
                <a:ea typeface="+mn-ea"/>
                <a:cs typeface="+mn-cs"/>
              </a:rPr>
              <a:t>… …</a:t>
            </a:r>
          </a:p>
        </p:txBody>
      </p:sp>
      <p:sp>
        <p:nvSpPr>
          <p:cNvPr id="4" name="TextBox 3">
            <a:extLst>
              <a:ext uri="{FF2B5EF4-FFF2-40B4-BE49-F238E27FC236}">
                <a16:creationId xmlns:a16="http://schemas.microsoft.com/office/drawing/2014/main" id="{27BC58B8-A515-2EA5-6771-3AF2F07D0BBA}"/>
              </a:ext>
            </a:extLst>
          </p:cNvPr>
          <p:cNvSpPr txBox="1"/>
          <p:nvPr/>
        </p:nvSpPr>
        <p:spPr>
          <a:xfrm>
            <a:off x="5637829" y="3687628"/>
            <a:ext cx="3682861" cy="2569934"/>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Aptos Display" panose="02110004020202020204"/>
                <a:ea typeface="+mn-ea"/>
                <a:cs typeface="+mn-cs"/>
              </a:rPr>
              <a:t>Why semantic chunking?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Efficient storage and retrieval</a:t>
            </a:r>
            <a:r>
              <a:rPr kumimoji="0" lang="en-US" sz="1400" b="0" i="0" u="none" strike="noStrike" kern="1200" cap="none" spc="0" normalizeH="0" baseline="0" noProof="0">
                <a:ln>
                  <a:noFill/>
                </a:ln>
                <a:effectLst/>
                <a:uLnTx/>
                <a:uFillTx/>
                <a:latin typeface="Aptos Display" panose="02110004020202020204"/>
                <a:ea typeface="+mn-ea"/>
                <a:cs typeface="+mn-cs"/>
              </a:rPr>
              <a:t> – Relevant "semantic units" of information can be stored &amp; fetched as opposed to arbitrary snippets.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Improved relevance </a:t>
            </a:r>
            <a:r>
              <a:rPr kumimoji="0" lang="en-US" sz="1400" b="0" i="0" u="none" strike="noStrike" kern="1200" cap="none" spc="0" normalizeH="0" baseline="0" noProof="0">
                <a:ln>
                  <a:noFill/>
                </a:ln>
                <a:effectLst/>
                <a:uLnTx/>
                <a:uFillTx/>
                <a:latin typeface="Aptos Display" panose="02110004020202020204"/>
                <a:ea typeface="+mn-ea"/>
                <a:cs typeface="+mn-cs"/>
              </a:rPr>
              <a:t>– Retrieve passages that are contextually and semantically relevant to the query.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effectLst/>
                <a:uLnTx/>
                <a:uFillTx/>
                <a:latin typeface="Aptos Display" panose="02110004020202020204"/>
                <a:ea typeface="+mn-ea"/>
                <a:cs typeface="+mn-cs"/>
              </a:rPr>
              <a:t>Enhanced interpretability </a:t>
            </a:r>
            <a:r>
              <a:rPr kumimoji="0" lang="en-US" sz="1400" b="0" i="0" u="none" strike="noStrike" kern="1200" cap="none" spc="0" normalizeH="0" baseline="0" noProof="0">
                <a:ln>
                  <a:noFill/>
                </a:ln>
                <a:effectLst/>
                <a:uLnTx/>
                <a:uFillTx/>
                <a:latin typeface="Aptos Display" panose="02110004020202020204"/>
                <a:ea typeface="+mn-ea"/>
                <a:cs typeface="+mn-cs"/>
              </a:rPr>
              <a:t>– Interpretable as standalone pieces of information aids in transparency and traceability of the generated responses</a:t>
            </a:r>
            <a:endParaRPr kumimoji="0" lang="en-US" sz="1400" b="1" i="0" u="none" strike="noStrike" kern="1200" cap="none" spc="0" normalizeH="0" baseline="0" noProof="0">
              <a:ln>
                <a:noFill/>
              </a:ln>
              <a:effectLst/>
              <a:uLnTx/>
              <a:uFillTx/>
              <a:latin typeface="Aptos Display" panose="02110004020202020204"/>
              <a:ea typeface="+mn-ea"/>
              <a:cs typeface="+mn-cs"/>
            </a:endParaRPr>
          </a:p>
        </p:txBody>
      </p:sp>
      <p:sp>
        <p:nvSpPr>
          <p:cNvPr id="9" name="TextBox 8">
            <a:extLst>
              <a:ext uri="{FF2B5EF4-FFF2-40B4-BE49-F238E27FC236}">
                <a16:creationId xmlns:a16="http://schemas.microsoft.com/office/drawing/2014/main" id="{F1123488-47C3-1802-3461-6DBEB48DFCDF}"/>
              </a:ext>
            </a:extLst>
          </p:cNvPr>
          <p:cNvSpPr txBox="1"/>
          <p:nvPr/>
        </p:nvSpPr>
        <p:spPr>
          <a:xfrm>
            <a:off x="493017" y="643906"/>
            <a:ext cx="111107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effectLst/>
                <a:uLnTx/>
                <a:uFillTx/>
                <a:latin typeface="Aptos Display" panose="02110004020202020204"/>
                <a:ea typeface="+mn-ea"/>
                <a:cs typeface="+mn-cs"/>
              </a:rPr>
              <a:t>Dividing a large body of text or documents into smaller, meaningful chunks based on their semantic content rather than arbitrary splits</a:t>
            </a:r>
          </a:p>
        </p:txBody>
      </p:sp>
      <p:grpSp>
        <p:nvGrpSpPr>
          <p:cNvPr id="11" name="Group 10">
            <a:extLst>
              <a:ext uri="{FF2B5EF4-FFF2-40B4-BE49-F238E27FC236}">
                <a16:creationId xmlns:a16="http://schemas.microsoft.com/office/drawing/2014/main" id="{437855AF-63D6-7BEE-904A-D574EBEF6791}"/>
              </a:ext>
            </a:extLst>
          </p:cNvPr>
          <p:cNvGrpSpPr/>
          <p:nvPr/>
        </p:nvGrpSpPr>
        <p:grpSpPr>
          <a:xfrm>
            <a:off x="10019363" y="3970286"/>
            <a:ext cx="831743" cy="588336"/>
            <a:chOff x="10019363" y="3970286"/>
            <a:chExt cx="831743" cy="588336"/>
          </a:xfrm>
        </p:grpSpPr>
        <p:pic>
          <p:nvPicPr>
            <p:cNvPr id="71" name="Picture 70" descr="Icon&#10;&#10;Description automatically generated">
              <a:extLst>
                <a:ext uri="{FF2B5EF4-FFF2-40B4-BE49-F238E27FC236}">
                  <a16:creationId xmlns:a16="http://schemas.microsoft.com/office/drawing/2014/main" id="{E3D9D1CC-C7F9-70C6-B550-96D8B976F3D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19363" y="3970286"/>
              <a:ext cx="588336" cy="588336"/>
            </a:xfrm>
            <a:prstGeom prst="rect">
              <a:avLst/>
            </a:prstGeom>
          </p:spPr>
        </p:pic>
        <p:sp>
          <p:nvSpPr>
            <p:cNvPr id="8" name="TextBox 7">
              <a:extLst>
                <a:ext uri="{FF2B5EF4-FFF2-40B4-BE49-F238E27FC236}">
                  <a16:creationId xmlns:a16="http://schemas.microsoft.com/office/drawing/2014/main" id="{865142A0-9185-90B5-6F2B-A8B2DAC59DB8}"/>
                </a:ext>
              </a:extLst>
            </p:cNvPr>
            <p:cNvSpPr txBox="1"/>
            <p:nvPr/>
          </p:nvSpPr>
          <p:spPr>
            <a:xfrm>
              <a:off x="10462903" y="4189116"/>
              <a:ext cx="38820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schemeClr val="bg1"/>
                  </a:solidFill>
                  <a:effectLst/>
                  <a:uLnTx/>
                  <a:uFillTx/>
                  <a:latin typeface="Segoe UI" panose="020B0502040204020203" pitchFamily="34" charset="0"/>
                  <a:ea typeface="等线" panose="02010600030101010101" pitchFamily="2" charset="-122"/>
                  <a:cs typeface="Segoe UI" panose="020B0502040204020203" pitchFamily="34" charset="0"/>
                </a:rPr>
                <a:t>X</a:t>
              </a:r>
              <a:endParaRPr kumimoji="0" lang="zh-CN" altLang="en-US" sz="1300" b="1" i="0" u="none" strike="noStrike" kern="1200" cap="none" spc="0" normalizeH="0" baseline="0" noProof="0" dirty="0">
                <a:ln>
                  <a:noFill/>
                </a:ln>
                <a:solidFill>
                  <a:schemeClr val="bg1"/>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grpSp>
    </p:spTree>
    <p:extLst>
      <p:ext uri="{BB962C8B-B14F-4D97-AF65-F5344CB8AC3E}">
        <p14:creationId xmlns:p14="http://schemas.microsoft.com/office/powerpoint/2010/main" val="21068708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B0C893-446F-3BCE-96AF-2696AA0538BE}"/>
              </a:ext>
            </a:extLst>
          </p:cNvPr>
          <p:cNvSpPr>
            <a:spLocks noGrp="1"/>
          </p:cNvSpPr>
          <p:nvPr>
            <p:ph type="body" sz="quarter" idx="10"/>
          </p:nvPr>
        </p:nvSpPr>
        <p:spPr>
          <a:xfrm>
            <a:off x="4938315" y="1272979"/>
            <a:ext cx="6669658" cy="4308872"/>
          </a:xfrm>
        </p:spPr>
        <p:txBody>
          <a:bodyPr/>
          <a:lstStyle/>
          <a:p>
            <a:pPr>
              <a:spcBef>
                <a:spcPts val="0"/>
              </a:spcBef>
              <a:spcAft>
                <a:spcPts val="0"/>
              </a:spcAft>
            </a:pPr>
            <a:r>
              <a:rPr lang="en-US" sz="1400" b="1" dirty="0"/>
              <a:t>Documentation</a:t>
            </a:r>
          </a:p>
          <a:p>
            <a:pPr>
              <a:spcBef>
                <a:spcPts val="0"/>
              </a:spcBef>
              <a:spcAft>
                <a:spcPts val="0"/>
              </a:spcAft>
            </a:pPr>
            <a:r>
              <a:rPr lang="en-US" sz="1400" dirty="0">
                <a:hlinkClick r:id="rId2"/>
              </a:rPr>
              <a:t>Document Intelligence documentation - </a:t>
            </a:r>
            <a:r>
              <a:rPr lang="en-US" sz="1400" dirty="0" err="1">
                <a:hlinkClick r:id="rId2"/>
              </a:rPr>
              <a:t>Quickstarts</a:t>
            </a:r>
            <a:r>
              <a:rPr lang="en-US" sz="1400" dirty="0">
                <a:hlinkClick r:id="rId2"/>
              </a:rPr>
              <a:t>, Tutorials, API Reference - Azure AI services | Microsoft Learn</a:t>
            </a:r>
            <a:endParaRPr lang="en-US" sz="1400" b="1" dirty="0"/>
          </a:p>
          <a:p>
            <a:pPr>
              <a:spcBef>
                <a:spcPts val="0"/>
              </a:spcBef>
              <a:spcAft>
                <a:spcPts val="0"/>
              </a:spcAft>
            </a:pPr>
            <a:endParaRPr lang="en-US" sz="1400" dirty="0"/>
          </a:p>
          <a:p>
            <a:pPr>
              <a:spcBef>
                <a:spcPts val="0"/>
              </a:spcBef>
              <a:spcAft>
                <a:spcPts val="0"/>
              </a:spcAft>
            </a:pPr>
            <a:r>
              <a:rPr lang="en-US" sz="1400" b="1" dirty="0"/>
              <a:t>Quick start</a:t>
            </a:r>
          </a:p>
          <a:p>
            <a:pPr>
              <a:spcBef>
                <a:spcPts val="0"/>
              </a:spcBef>
              <a:spcAft>
                <a:spcPts val="0"/>
              </a:spcAft>
            </a:pPr>
            <a:r>
              <a:rPr lang="en-US" sz="1400" dirty="0">
                <a:hlinkClick r:id="rId3"/>
              </a:rPr>
              <a:t>https://aka.ms/doc-intelligence-quickstart</a:t>
            </a:r>
            <a:endParaRPr lang="en-US" sz="1400" dirty="0"/>
          </a:p>
          <a:p>
            <a:pPr>
              <a:spcBef>
                <a:spcPts val="0"/>
              </a:spcBef>
              <a:spcAft>
                <a:spcPts val="0"/>
              </a:spcAft>
            </a:pPr>
            <a:endParaRPr lang="en-US" sz="1400" dirty="0"/>
          </a:p>
          <a:p>
            <a:pPr>
              <a:spcBef>
                <a:spcPts val="0"/>
              </a:spcBef>
              <a:spcAft>
                <a:spcPts val="0"/>
              </a:spcAft>
            </a:pPr>
            <a:r>
              <a:rPr lang="en-US" sz="1400" b="1" dirty="0"/>
              <a:t>Try out the RAG sample</a:t>
            </a:r>
          </a:p>
          <a:p>
            <a:pPr>
              <a:spcBef>
                <a:spcPts val="0"/>
              </a:spcBef>
              <a:spcAft>
                <a:spcPts val="0"/>
              </a:spcAft>
            </a:pPr>
            <a:r>
              <a:rPr lang="en-US" sz="1400" dirty="0">
                <a:hlinkClick r:id="rId4"/>
              </a:rPr>
              <a:t>https://aka.ms/doc-gen-ai</a:t>
            </a:r>
            <a:endParaRPr lang="en-US" sz="1400" dirty="0"/>
          </a:p>
          <a:p>
            <a:pPr>
              <a:spcBef>
                <a:spcPts val="0"/>
              </a:spcBef>
              <a:spcAft>
                <a:spcPts val="0"/>
              </a:spcAft>
            </a:pPr>
            <a:endParaRPr lang="en-US" sz="1400" dirty="0"/>
          </a:p>
          <a:p>
            <a:pPr>
              <a:spcBef>
                <a:spcPts val="0"/>
              </a:spcBef>
              <a:spcAft>
                <a:spcPts val="0"/>
              </a:spcAft>
            </a:pPr>
            <a:r>
              <a:rPr lang="en-US" sz="1400" b="1" dirty="0"/>
              <a:t>Document Intelligence Studio</a:t>
            </a:r>
          </a:p>
          <a:p>
            <a:pPr>
              <a:spcBef>
                <a:spcPts val="0"/>
              </a:spcBef>
              <a:spcAft>
                <a:spcPts val="0"/>
              </a:spcAft>
            </a:pPr>
            <a:r>
              <a:rPr lang="en-US" sz="1400" dirty="0">
                <a:hlinkClick r:id="rId5"/>
              </a:rPr>
              <a:t>https://aka.ms/distudio</a:t>
            </a:r>
            <a:r>
              <a:rPr lang="en-US" sz="1400" dirty="0"/>
              <a:t> </a:t>
            </a:r>
          </a:p>
          <a:p>
            <a:pPr>
              <a:spcBef>
                <a:spcPts val="0"/>
              </a:spcBef>
              <a:spcAft>
                <a:spcPts val="0"/>
              </a:spcAft>
            </a:pPr>
            <a:endParaRPr lang="en-US" sz="1400" b="1" dirty="0"/>
          </a:p>
          <a:p>
            <a:pPr>
              <a:spcBef>
                <a:spcPts val="0"/>
              </a:spcBef>
              <a:spcAft>
                <a:spcPts val="0"/>
              </a:spcAft>
            </a:pPr>
            <a:r>
              <a:rPr lang="en-US" sz="1400" b="1" dirty="0"/>
              <a:t>Learning Path</a:t>
            </a:r>
          </a:p>
          <a:p>
            <a:pPr>
              <a:spcBef>
                <a:spcPts val="0"/>
              </a:spcBef>
              <a:spcAft>
                <a:spcPts val="0"/>
              </a:spcAft>
            </a:pPr>
            <a:r>
              <a:rPr lang="en-US" sz="1400" dirty="0">
                <a:hlinkClick r:id="rId6"/>
              </a:rPr>
              <a:t>Develop solutions with Azure AI Document Intelligence - Training | Microsoft Learn</a:t>
            </a:r>
            <a:endParaRPr lang="en-US" sz="1400" dirty="0"/>
          </a:p>
          <a:p>
            <a:pPr>
              <a:spcBef>
                <a:spcPts val="0"/>
              </a:spcBef>
              <a:spcAft>
                <a:spcPts val="0"/>
              </a:spcAft>
            </a:pPr>
            <a:endParaRPr lang="en-US" sz="1400" dirty="0"/>
          </a:p>
          <a:p>
            <a:pPr>
              <a:spcBef>
                <a:spcPts val="0"/>
              </a:spcBef>
              <a:spcAft>
                <a:spcPts val="0"/>
              </a:spcAft>
            </a:pPr>
            <a:r>
              <a:rPr lang="en-US" sz="1400" b="1" dirty="0"/>
              <a:t>Applied Skills</a:t>
            </a:r>
          </a:p>
          <a:p>
            <a:pPr>
              <a:spcBef>
                <a:spcPts val="0"/>
              </a:spcBef>
              <a:spcAft>
                <a:spcPts val="0"/>
              </a:spcAft>
            </a:pPr>
            <a:r>
              <a:rPr lang="en-US" sz="1400" dirty="0">
                <a:hlinkClick r:id="rId7"/>
              </a:rPr>
              <a:t>Create an intelligent document processing solution with Azure AI Document Intelligence - Applied Skills | Microsoft Learn</a:t>
            </a:r>
            <a:endParaRPr lang="en-US" sz="1400" dirty="0"/>
          </a:p>
          <a:p>
            <a:pPr>
              <a:spcBef>
                <a:spcPts val="0"/>
              </a:spcBef>
              <a:spcAft>
                <a:spcPts val="0"/>
              </a:spcAft>
            </a:pPr>
            <a:endParaRPr lang="en-US" sz="1400" dirty="0"/>
          </a:p>
        </p:txBody>
      </p:sp>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Additional</a:t>
            </a:r>
            <a:br>
              <a:rPr lang="en-US" dirty="0"/>
            </a:br>
            <a:r>
              <a:rPr lang="en-US" dirty="0"/>
              <a:t>Resources</a:t>
            </a: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B6E9-C028-40EC-82DF-6BB85DC903E1}"/>
              </a:ext>
            </a:extLst>
          </p:cNvPr>
          <p:cNvSpPr>
            <a:spLocks noGrp="1"/>
          </p:cNvSpPr>
          <p:nvPr>
            <p:ph type="title" idx="4294967295"/>
          </p:nvPr>
        </p:nvSpPr>
        <p:spPr>
          <a:xfrm>
            <a:off x="568713" y="1763480"/>
            <a:ext cx="7477125" cy="1473200"/>
          </a:xfrm>
        </p:spPr>
        <p:txBody>
          <a:bodyPr/>
          <a:lstStyle/>
          <a:p>
            <a:r>
              <a:rPr lang="en-US" dirty="0"/>
              <a:t>Thank you.</a:t>
            </a:r>
          </a:p>
        </p:txBody>
      </p:sp>
    </p:spTree>
    <p:extLst>
      <p:ext uri="{BB962C8B-B14F-4D97-AF65-F5344CB8AC3E}">
        <p14:creationId xmlns:p14="http://schemas.microsoft.com/office/powerpoint/2010/main" val="42716533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CB11-FCEA-9CAF-86B6-29E91E89A425}"/>
              </a:ext>
            </a:extLst>
          </p:cNvPr>
          <p:cNvSpPr>
            <a:spLocks noGrp="1"/>
          </p:cNvSpPr>
          <p:nvPr>
            <p:ph type="title"/>
          </p:nvPr>
        </p:nvSpPr>
        <p:spPr/>
        <p:txBody>
          <a:bodyPr/>
          <a:lstStyle/>
          <a:p>
            <a:r>
              <a:rPr lang="en-US" dirty="0"/>
              <a:t>Azure</a:t>
            </a:r>
            <a:r>
              <a:rPr lang="zh-TW" altLang="en-US" dirty="0"/>
              <a:t> </a:t>
            </a:r>
            <a:r>
              <a:rPr lang="en-US" altLang="zh-TW" dirty="0"/>
              <a:t>AI</a:t>
            </a:r>
            <a:r>
              <a:rPr lang="zh-TW" altLang="en-US" dirty="0"/>
              <a:t> </a:t>
            </a:r>
            <a:r>
              <a:rPr lang="en-US" altLang="zh-TW" dirty="0"/>
              <a:t>Document</a:t>
            </a:r>
            <a:r>
              <a:rPr lang="zh-TW" altLang="en-US" dirty="0"/>
              <a:t> </a:t>
            </a:r>
            <a:r>
              <a:rPr lang="en-US" altLang="zh-TW" dirty="0"/>
              <a:t>Intelligence</a:t>
            </a:r>
            <a:endParaRPr lang="en-US" dirty="0"/>
          </a:p>
        </p:txBody>
      </p:sp>
      <p:sp>
        <p:nvSpPr>
          <p:cNvPr id="3" name="Content Placeholder 2">
            <a:extLst>
              <a:ext uri="{FF2B5EF4-FFF2-40B4-BE49-F238E27FC236}">
                <a16:creationId xmlns:a16="http://schemas.microsoft.com/office/drawing/2014/main" id="{D923A113-7D5C-99C2-38CF-2EE87EF0BA87}"/>
              </a:ext>
            </a:extLst>
          </p:cNvPr>
          <p:cNvSpPr>
            <a:spLocks noGrp="1"/>
          </p:cNvSpPr>
          <p:nvPr>
            <p:ph sz="quarter" idx="10"/>
          </p:nvPr>
        </p:nvSpPr>
        <p:spPr>
          <a:xfrm>
            <a:off x="584200" y="1435100"/>
            <a:ext cx="11018838" cy="4111895"/>
          </a:xfrm>
        </p:spPr>
        <p:txBody>
          <a:bodyPr/>
          <a:lstStyle/>
          <a:p>
            <a:r>
              <a:rPr lang="en-US" dirty="0">
                <a:sym typeface="Wingdings" panose="05000000000000000000" pitchFamily="2" charset="2"/>
              </a:rPr>
              <a:t>A cloud-based Azure AI service that uses machine-learning models to extract key-value pairs, text, and tables from documents</a:t>
            </a:r>
            <a:r>
              <a:rPr lang="en-US" altLang="ja-JP" sz="2800" dirty="0"/>
              <a:t>
Easily identify, extract and analyze the following document data:</a:t>
            </a:r>
          </a:p>
          <a:p>
            <a:pPr lvl="1"/>
            <a:r>
              <a:rPr lang="en-US" altLang="ja-JP" dirty="0"/>
              <a:t>Structure and contents of the table
Form elements and field values
Entered and handwritten alphanumeric text
Relationships between elements
Key-value pairs
Position of the element with bounding box coordinates</a:t>
            </a:r>
            <a:endParaRPr lang="en-US" dirty="0">
              <a:sym typeface="Wingdings" panose="05000000000000000000" pitchFamily="2" charset="2"/>
            </a:endParaRPr>
          </a:p>
          <a:p>
            <a:endParaRPr lang="en-US" i="1" dirty="0"/>
          </a:p>
        </p:txBody>
      </p:sp>
    </p:spTree>
    <p:extLst>
      <p:ext uri="{BB962C8B-B14F-4D97-AF65-F5344CB8AC3E}">
        <p14:creationId xmlns:p14="http://schemas.microsoft.com/office/powerpoint/2010/main" val="2013399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D757-B35B-AABE-74F0-72535739CCF5}"/>
              </a:ext>
            </a:extLst>
          </p:cNvPr>
          <p:cNvSpPr>
            <a:spLocks noGrp="1"/>
          </p:cNvSpPr>
          <p:nvPr>
            <p:ph type="title"/>
          </p:nvPr>
        </p:nvSpPr>
        <p:spPr/>
        <p:txBody>
          <a:bodyPr/>
          <a:lstStyle/>
          <a:p>
            <a:r>
              <a:rPr lang="en-US" dirty="0"/>
              <a:t>Name Update</a:t>
            </a:r>
          </a:p>
        </p:txBody>
      </p:sp>
      <p:sp>
        <p:nvSpPr>
          <p:cNvPr id="3" name="Content Placeholder 2">
            <a:extLst>
              <a:ext uri="{FF2B5EF4-FFF2-40B4-BE49-F238E27FC236}">
                <a16:creationId xmlns:a16="http://schemas.microsoft.com/office/drawing/2014/main" id="{B7F3042F-6931-621F-BFF1-B91FA7A8C0A3}"/>
              </a:ext>
            </a:extLst>
          </p:cNvPr>
          <p:cNvSpPr>
            <a:spLocks noGrp="1"/>
          </p:cNvSpPr>
          <p:nvPr>
            <p:ph sz="quarter" idx="10"/>
          </p:nvPr>
        </p:nvSpPr>
        <p:spPr>
          <a:xfrm>
            <a:off x="584200" y="1435100"/>
            <a:ext cx="11018838" cy="3262432"/>
          </a:xfrm>
        </p:spPr>
        <p:txBody>
          <a:bodyPr/>
          <a:lstStyle/>
          <a:p>
            <a:r>
              <a:rPr lang="en-US" dirty="0"/>
              <a:t>Renaming from July 2023</a:t>
            </a:r>
          </a:p>
          <a:p>
            <a:pPr lvl="1"/>
            <a:r>
              <a:rPr lang="en-US" dirty="0"/>
              <a:t>Azure Cognitive Service / </a:t>
            </a:r>
            <a:r>
              <a:rPr lang="en-US" altLang="zh-TW" dirty="0"/>
              <a:t>Azure </a:t>
            </a:r>
            <a:r>
              <a:rPr lang="en-US" dirty="0"/>
              <a:t>Applied AI Services</a:t>
            </a:r>
            <a:r>
              <a:rPr lang="en-US" dirty="0">
                <a:sym typeface="Wingdings" panose="05000000000000000000" pitchFamily="2" charset="2"/>
              </a:rPr>
              <a:t> Azure AI Services</a:t>
            </a:r>
          </a:p>
          <a:p>
            <a:pPr lvl="1"/>
            <a:r>
              <a:rPr lang="en-US" dirty="0">
                <a:sym typeface="Wingdings" panose="05000000000000000000" pitchFamily="2" charset="2"/>
              </a:rPr>
              <a:t>Azure Form Recognizer  Azure AI Document Intelligence</a:t>
            </a:r>
          </a:p>
          <a:p>
            <a:pPr lvl="1"/>
            <a:r>
              <a:rPr lang="en-US" b="0" i="0" dirty="0">
                <a:solidFill>
                  <a:srgbClr val="161616"/>
                </a:solidFill>
                <a:effectLst/>
                <a:latin typeface="Segoe UI" panose="020B0502040204020203" pitchFamily="34" charset="0"/>
              </a:rPr>
              <a:t>The names "Cognitive Services" and "Azure Applied AI" continue to be used in Azure billing, cost analysis, price list, and price APIs.</a:t>
            </a:r>
            <a:endParaRPr lang="en-US" dirty="0">
              <a:sym typeface="Wingdings" panose="05000000000000000000" pitchFamily="2" charset="2"/>
            </a:endParaRPr>
          </a:p>
          <a:p>
            <a:pPr lvl="1"/>
            <a:r>
              <a:rPr lang="en-US" dirty="0"/>
              <a:t>REST APIs and SDKs, 2023-10-31-preview and later, will be renamed </a:t>
            </a:r>
            <a:r>
              <a:rPr lang="en-US" i="1" dirty="0"/>
              <a:t>document intelligence</a:t>
            </a:r>
          </a:p>
          <a:p>
            <a:pPr lvl="1"/>
            <a:r>
              <a:rPr lang="en-US" b="0" i="0" dirty="0">
                <a:solidFill>
                  <a:srgbClr val="161616"/>
                </a:solidFill>
                <a:effectLst/>
                <a:latin typeface="Segoe UI" panose="020B0502040204020203" pitchFamily="34" charset="0"/>
              </a:rPr>
              <a:t>Some platforms are still awaiting the renaming update. All mention of Form Recognizer or Document Intelligence in our documentation refers to the same Azure service.</a:t>
            </a:r>
          </a:p>
          <a:p>
            <a:pPr lvl="1"/>
            <a:endParaRPr lang="en-US" dirty="0"/>
          </a:p>
        </p:txBody>
      </p:sp>
      <p:pic>
        <p:nvPicPr>
          <p:cNvPr id="5" name="Picture 4">
            <a:extLst>
              <a:ext uri="{FF2B5EF4-FFF2-40B4-BE49-F238E27FC236}">
                <a16:creationId xmlns:a16="http://schemas.microsoft.com/office/drawing/2014/main" id="{A2DEB958-7D3F-7BBC-E168-66BB924DC752}"/>
              </a:ext>
            </a:extLst>
          </p:cNvPr>
          <p:cNvPicPr>
            <a:picLocks noChangeAspect="1"/>
          </p:cNvPicPr>
          <p:nvPr/>
        </p:nvPicPr>
        <p:blipFill>
          <a:blip r:embed="rId2"/>
          <a:stretch>
            <a:fillRect/>
          </a:stretch>
        </p:blipFill>
        <p:spPr>
          <a:xfrm>
            <a:off x="1717117" y="4413693"/>
            <a:ext cx="7355051" cy="2283659"/>
          </a:xfrm>
          <a:prstGeom prst="rect">
            <a:avLst/>
          </a:prstGeom>
        </p:spPr>
      </p:pic>
    </p:spTree>
    <p:extLst>
      <p:ext uri="{BB962C8B-B14F-4D97-AF65-F5344CB8AC3E}">
        <p14:creationId xmlns:p14="http://schemas.microsoft.com/office/powerpoint/2010/main" val="881015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E3898E-3646-1D73-244D-2F7F90B37236}"/>
              </a:ext>
            </a:extLst>
          </p:cNvPr>
          <p:cNvGrpSpPr/>
          <p:nvPr/>
        </p:nvGrpSpPr>
        <p:grpSpPr>
          <a:xfrm>
            <a:off x="2025335" y="3176017"/>
            <a:ext cx="2260851" cy="811091"/>
            <a:chOff x="332683" y="3910386"/>
            <a:chExt cx="1937015" cy="1435195"/>
          </a:xfrm>
        </p:grpSpPr>
        <p:sp>
          <p:nvSpPr>
            <p:cNvPr id="4" name="TextBox 3">
              <a:extLst>
                <a:ext uri="{FF2B5EF4-FFF2-40B4-BE49-F238E27FC236}">
                  <a16:creationId xmlns:a16="http://schemas.microsoft.com/office/drawing/2014/main" id="{F677226B-FB5D-505A-332A-3DCEEE1BA30E}"/>
                </a:ext>
              </a:extLst>
            </p:cNvPr>
            <p:cNvSpPr txBox="1"/>
            <p:nvPr/>
          </p:nvSpPr>
          <p:spPr>
            <a:xfrm>
              <a:off x="888260" y="3910386"/>
              <a:ext cx="628465" cy="4901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Segoe UI"/>
                  <a:ea typeface="+mn-ea"/>
                  <a:cs typeface="+mn-cs"/>
                </a:rPr>
                <a:t>Layout</a:t>
              </a:r>
            </a:p>
          </p:txBody>
        </p:sp>
        <p:sp>
          <p:nvSpPr>
            <p:cNvPr id="6" name="TextBox 5">
              <a:extLst>
                <a:ext uri="{FF2B5EF4-FFF2-40B4-BE49-F238E27FC236}">
                  <a16:creationId xmlns:a16="http://schemas.microsoft.com/office/drawing/2014/main" id="{B454C107-58CF-936D-9553-EE42777CD503}"/>
                </a:ext>
              </a:extLst>
            </p:cNvPr>
            <p:cNvSpPr txBox="1"/>
            <p:nvPr/>
          </p:nvSpPr>
          <p:spPr>
            <a:xfrm>
              <a:off x="332683" y="4419763"/>
              <a:ext cx="1937015" cy="925818"/>
            </a:xfrm>
            <a:prstGeom prst="rect">
              <a:avLst/>
            </a:prstGeom>
            <a:noFill/>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Extract text &amp; structure, tables from documents</a:t>
              </a:r>
            </a:p>
          </p:txBody>
        </p:sp>
      </p:grpSp>
      <p:grpSp>
        <p:nvGrpSpPr>
          <p:cNvPr id="7" name="Group 6">
            <a:extLst>
              <a:ext uri="{FF2B5EF4-FFF2-40B4-BE49-F238E27FC236}">
                <a16:creationId xmlns:a16="http://schemas.microsoft.com/office/drawing/2014/main" id="{A3970774-CA23-01B7-4315-C67B2AAA6ECC}"/>
              </a:ext>
            </a:extLst>
          </p:cNvPr>
          <p:cNvGrpSpPr/>
          <p:nvPr/>
        </p:nvGrpSpPr>
        <p:grpSpPr>
          <a:xfrm>
            <a:off x="27114" y="3256212"/>
            <a:ext cx="2260850" cy="792866"/>
            <a:chOff x="2444967" y="3910387"/>
            <a:chExt cx="1937015" cy="1445978"/>
          </a:xfrm>
        </p:grpSpPr>
        <p:sp>
          <p:nvSpPr>
            <p:cNvPr id="8" name="TextBox 7">
              <a:extLst>
                <a:ext uri="{FF2B5EF4-FFF2-40B4-BE49-F238E27FC236}">
                  <a16:creationId xmlns:a16="http://schemas.microsoft.com/office/drawing/2014/main" id="{AFDC4164-BE8F-704B-E299-CF391BC4472C}"/>
                </a:ext>
              </a:extLst>
            </p:cNvPr>
            <p:cNvSpPr txBox="1"/>
            <p:nvPr/>
          </p:nvSpPr>
          <p:spPr>
            <a:xfrm>
              <a:off x="2699950" y="3910387"/>
              <a:ext cx="1459524" cy="505173"/>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Read</a:t>
              </a:r>
            </a:p>
          </p:txBody>
        </p:sp>
        <p:sp>
          <p:nvSpPr>
            <p:cNvPr id="9" name="TextBox 8">
              <a:extLst>
                <a:ext uri="{FF2B5EF4-FFF2-40B4-BE49-F238E27FC236}">
                  <a16:creationId xmlns:a16="http://schemas.microsoft.com/office/drawing/2014/main" id="{EEC8DCDD-15D2-0B8F-F07E-C255022DAE2A}"/>
                </a:ext>
              </a:extLst>
            </p:cNvPr>
            <p:cNvSpPr txBox="1"/>
            <p:nvPr/>
          </p:nvSpPr>
          <p:spPr>
            <a:xfrm>
              <a:off x="2444967" y="4402150"/>
              <a:ext cx="1937015" cy="954215"/>
            </a:xfrm>
            <a:prstGeom prst="rect">
              <a:avLst/>
            </a:prstGeom>
            <a:noFill/>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Extract printed and handwritten text.</a:t>
              </a:r>
            </a:p>
          </p:txBody>
        </p:sp>
      </p:grpSp>
      <p:grpSp>
        <p:nvGrpSpPr>
          <p:cNvPr id="10" name="Group 9">
            <a:extLst>
              <a:ext uri="{FF2B5EF4-FFF2-40B4-BE49-F238E27FC236}">
                <a16:creationId xmlns:a16="http://schemas.microsoft.com/office/drawing/2014/main" id="{10349C7F-442C-7E77-734C-1781D2E4AE8C}"/>
              </a:ext>
            </a:extLst>
          </p:cNvPr>
          <p:cNvGrpSpPr/>
          <p:nvPr/>
        </p:nvGrpSpPr>
        <p:grpSpPr>
          <a:xfrm>
            <a:off x="416445" y="4980188"/>
            <a:ext cx="3756769" cy="1169551"/>
            <a:chOff x="4551392" y="3026013"/>
            <a:chExt cx="3112181" cy="1455951"/>
          </a:xfrm>
        </p:grpSpPr>
        <p:sp>
          <p:nvSpPr>
            <p:cNvPr id="11" name="TextBox 10">
              <a:extLst>
                <a:ext uri="{FF2B5EF4-FFF2-40B4-BE49-F238E27FC236}">
                  <a16:creationId xmlns:a16="http://schemas.microsoft.com/office/drawing/2014/main" id="{18D60022-D1C0-E0C2-256B-E7E97B2132FB}"/>
                </a:ext>
              </a:extLst>
            </p:cNvPr>
            <p:cNvSpPr txBox="1"/>
            <p:nvPr/>
          </p:nvSpPr>
          <p:spPr>
            <a:xfrm>
              <a:off x="4551392" y="3695398"/>
              <a:ext cx="1214609" cy="689661"/>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General Document</a:t>
              </a:r>
            </a:p>
          </p:txBody>
        </p:sp>
        <p:sp>
          <p:nvSpPr>
            <p:cNvPr id="12" name="TextBox 11">
              <a:extLst>
                <a:ext uri="{FF2B5EF4-FFF2-40B4-BE49-F238E27FC236}">
                  <a16:creationId xmlns:a16="http://schemas.microsoft.com/office/drawing/2014/main" id="{E7D3CEFB-92A7-61F7-E098-D52C6EED43E3}"/>
                </a:ext>
              </a:extLst>
            </p:cNvPr>
            <p:cNvSpPr txBox="1"/>
            <p:nvPr/>
          </p:nvSpPr>
          <p:spPr>
            <a:xfrm>
              <a:off x="5602738" y="3026013"/>
              <a:ext cx="2060835" cy="1455951"/>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Deprecated from API version 2023-10-31-preview</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Replaced with Layout model with the new key value pairs feature</a:t>
              </a:r>
            </a:p>
          </p:txBody>
        </p:sp>
      </p:grpSp>
      <p:pic>
        <p:nvPicPr>
          <p:cNvPr id="13" name="Picture 12" descr="A picture containing diagram&#10;&#10;Description automatically generated">
            <a:extLst>
              <a:ext uri="{FF2B5EF4-FFF2-40B4-BE49-F238E27FC236}">
                <a16:creationId xmlns:a16="http://schemas.microsoft.com/office/drawing/2014/main" id="{267DFA19-261E-061E-57A6-8D4DADF7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753" y="2243577"/>
            <a:ext cx="1302230" cy="745902"/>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9B4A88A-812C-9BC0-C3FB-61B79554D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03" y="4756891"/>
            <a:ext cx="1466176" cy="862788"/>
          </a:xfrm>
          <a:prstGeom prst="rect">
            <a:avLst/>
          </a:prstGeom>
        </p:spPr>
      </p:pic>
      <p:pic>
        <p:nvPicPr>
          <p:cNvPr id="15" name="Picture 14" descr="Text&#10;&#10;Description automatically generated">
            <a:extLst>
              <a:ext uri="{FF2B5EF4-FFF2-40B4-BE49-F238E27FC236}">
                <a16:creationId xmlns:a16="http://schemas.microsoft.com/office/drawing/2014/main" id="{1AC74896-E20C-F392-FBAB-60F4E0128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177" y="2131029"/>
            <a:ext cx="1206872" cy="688216"/>
          </a:xfrm>
          <a:prstGeom prst="rect">
            <a:avLst/>
          </a:prstGeom>
        </p:spPr>
      </p:pic>
      <p:sp>
        <p:nvSpPr>
          <p:cNvPr id="19" name="TextBox 18">
            <a:extLst>
              <a:ext uri="{FF2B5EF4-FFF2-40B4-BE49-F238E27FC236}">
                <a16:creationId xmlns:a16="http://schemas.microsoft.com/office/drawing/2014/main" id="{1A33FE8B-947C-EFD0-0ED8-FD62C33E7E04}"/>
              </a:ext>
            </a:extLst>
          </p:cNvPr>
          <p:cNvSpPr txBox="1"/>
          <p:nvPr/>
        </p:nvSpPr>
        <p:spPr>
          <a:xfrm>
            <a:off x="4161044" y="1392394"/>
            <a:ext cx="3706714"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Prebuilt models</a:t>
            </a:r>
          </a:p>
        </p:txBody>
      </p:sp>
      <p:pic>
        <p:nvPicPr>
          <p:cNvPr id="20" name="Picture 19" descr="Graphical user interface&#10;&#10;Description automatically generated">
            <a:extLst>
              <a:ext uri="{FF2B5EF4-FFF2-40B4-BE49-F238E27FC236}">
                <a16:creationId xmlns:a16="http://schemas.microsoft.com/office/drawing/2014/main" id="{D0334462-82AB-CCB4-F0E4-08720A534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853" y="2660820"/>
            <a:ext cx="1460372" cy="832774"/>
          </a:xfrm>
          <a:prstGeom prst="rect">
            <a:avLst/>
          </a:prstGeom>
        </p:spPr>
      </p:pic>
      <p:grpSp>
        <p:nvGrpSpPr>
          <p:cNvPr id="21" name="Group 20">
            <a:extLst>
              <a:ext uri="{FF2B5EF4-FFF2-40B4-BE49-F238E27FC236}">
                <a16:creationId xmlns:a16="http://schemas.microsoft.com/office/drawing/2014/main" id="{DB729B73-6F7E-4598-161A-254EBDB66CD0}"/>
              </a:ext>
            </a:extLst>
          </p:cNvPr>
          <p:cNvGrpSpPr/>
          <p:nvPr/>
        </p:nvGrpSpPr>
        <p:grpSpPr>
          <a:xfrm>
            <a:off x="9492919" y="1989891"/>
            <a:ext cx="2555391" cy="949220"/>
            <a:chOff x="2423430" y="4022619"/>
            <a:chExt cx="2480047" cy="1085573"/>
          </a:xfrm>
        </p:grpSpPr>
        <p:sp>
          <p:nvSpPr>
            <p:cNvPr id="22" name="TextBox 21">
              <a:extLst>
                <a:ext uri="{FF2B5EF4-FFF2-40B4-BE49-F238E27FC236}">
                  <a16:creationId xmlns:a16="http://schemas.microsoft.com/office/drawing/2014/main" id="{4686073A-D90F-40BF-E274-E187FCB85540}"/>
                </a:ext>
              </a:extLst>
            </p:cNvPr>
            <p:cNvSpPr txBox="1"/>
            <p:nvPr/>
          </p:nvSpPr>
          <p:spPr>
            <a:xfrm>
              <a:off x="2423430" y="4022619"/>
              <a:ext cx="2480047" cy="281590"/>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Template</a:t>
              </a:r>
            </a:p>
          </p:txBody>
        </p:sp>
        <p:sp>
          <p:nvSpPr>
            <p:cNvPr id="23" name="TextBox 22">
              <a:extLst>
                <a:ext uri="{FF2B5EF4-FFF2-40B4-BE49-F238E27FC236}">
                  <a16:creationId xmlns:a16="http://schemas.microsoft.com/office/drawing/2014/main" id="{00B425E0-4AB3-E690-BC61-057A42809143}"/>
                </a:ext>
              </a:extLst>
            </p:cNvPr>
            <p:cNvSpPr txBox="1"/>
            <p:nvPr/>
          </p:nvSpPr>
          <p:spPr>
            <a:xfrm>
              <a:off x="2423432" y="4316219"/>
              <a:ext cx="2480045" cy="791973"/>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extract text from any structured document type</a:t>
              </a:r>
              <a:r>
                <a:rPr lang="en-US" sz="1300" dirty="0">
                  <a:solidFill>
                    <a:prstClr val="black"/>
                  </a:solidFill>
                  <a:latin typeface="Segoe UI"/>
                </a:rPr>
                <a:t> (</a:t>
              </a:r>
              <a:r>
                <a:rPr kumimoji="0" lang="en-US" sz="1300" b="0" i="0" u="none" strike="noStrike" kern="1200" cap="none" spc="0" normalizeH="0" baseline="0" noProof="0" dirty="0">
                  <a:ln>
                    <a:noFill/>
                  </a:ln>
                  <a:solidFill>
                    <a:prstClr val="black"/>
                  </a:solidFill>
                  <a:effectLst/>
                  <a:uLnTx/>
                  <a:uFillTx/>
                  <a:latin typeface="Segoe UI"/>
                  <a:ea typeface="+mn-ea"/>
                  <a:cs typeface="+mn-cs"/>
                </a:rPr>
                <a:t>static layouts)</a:t>
              </a:r>
            </a:p>
          </p:txBody>
        </p:sp>
      </p:grpSp>
      <p:grpSp>
        <p:nvGrpSpPr>
          <p:cNvPr id="24" name="Group 23">
            <a:extLst>
              <a:ext uri="{FF2B5EF4-FFF2-40B4-BE49-F238E27FC236}">
                <a16:creationId xmlns:a16="http://schemas.microsoft.com/office/drawing/2014/main" id="{FCB17670-C780-F21A-9FDD-3A63B14CEA92}"/>
              </a:ext>
            </a:extLst>
          </p:cNvPr>
          <p:cNvGrpSpPr/>
          <p:nvPr/>
        </p:nvGrpSpPr>
        <p:grpSpPr>
          <a:xfrm>
            <a:off x="9474494" y="2983038"/>
            <a:ext cx="2655710" cy="947798"/>
            <a:chOff x="2423430" y="4022618"/>
            <a:chExt cx="2480047" cy="1691208"/>
          </a:xfrm>
        </p:grpSpPr>
        <p:sp>
          <p:nvSpPr>
            <p:cNvPr id="25" name="TextBox 24">
              <a:extLst>
                <a:ext uri="{FF2B5EF4-FFF2-40B4-BE49-F238E27FC236}">
                  <a16:creationId xmlns:a16="http://schemas.microsoft.com/office/drawing/2014/main" id="{D0189008-856D-88C0-1279-6C1303A77CC3}"/>
                </a:ext>
              </a:extLst>
            </p:cNvPr>
            <p:cNvSpPr txBox="1"/>
            <p:nvPr/>
          </p:nvSpPr>
          <p:spPr>
            <a:xfrm>
              <a:off x="2423431" y="4022618"/>
              <a:ext cx="2480046" cy="439346"/>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Neural</a:t>
              </a:r>
            </a:p>
          </p:txBody>
        </p:sp>
        <p:sp>
          <p:nvSpPr>
            <p:cNvPr id="26" name="TextBox 25">
              <a:extLst>
                <a:ext uri="{FF2B5EF4-FFF2-40B4-BE49-F238E27FC236}">
                  <a16:creationId xmlns:a16="http://schemas.microsoft.com/office/drawing/2014/main" id="{9C827C77-3682-730B-4266-E31C2A5EEC85}"/>
                </a:ext>
              </a:extLst>
            </p:cNvPr>
            <p:cNvSpPr txBox="1"/>
            <p:nvPr/>
          </p:nvSpPr>
          <p:spPr>
            <a:xfrm>
              <a:off x="2423430" y="4478166"/>
              <a:ext cx="2480046" cy="1235660"/>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extract text from structured and unstructured document types </a:t>
              </a:r>
            </a:p>
          </p:txBody>
        </p:sp>
      </p:grpSp>
      <p:cxnSp>
        <p:nvCxnSpPr>
          <p:cNvPr id="28" name="Straight Connector 27">
            <a:extLst>
              <a:ext uri="{FF2B5EF4-FFF2-40B4-BE49-F238E27FC236}">
                <a16:creationId xmlns:a16="http://schemas.microsoft.com/office/drawing/2014/main" id="{CC3EF833-935D-70AF-8C3D-6275A565B2A0}"/>
              </a:ext>
            </a:extLst>
          </p:cNvPr>
          <p:cNvCxnSpPr/>
          <p:nvPr/>
        </p:nvCxnSpPr>
        <p:spPr>
          <a:xfrm>
            <a:off x="4425624" y="1399421"/>
            <a:ext cx="0" cy="5117959"/>
          </a:xfrm>
          <a:prstGeom prst="line">
            <a:avLst/>
          </a:prstGeom>
          <a:ln w="9525"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83E8339C-2814-F81F-E6B3-72F6568735BC}"/>
              </a:ext>
            </a:extLst>
          </p:cNvPr>
          <p:cNvCxnSpPr/>
          <p:nvPr/>
        </p:nvCxnSpPr>
        <p:spPr>
          <a:xfrm>
            <a:off x="7793159" y="1563418"/>
            <a:ext cx="0" cy="5117959"/>
          </a:xfrm>
          <a:prstGeom prst="line">
            <a:avLst/>
          </a:prstGeom>
          <a:ln w="9525"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E0C3ABD5-0FCD-483A-D32F-5EFF7A206C3E}"/>
              </a:ext>
            </a:extLst>
          </p:cNvPr>
          <p:cNvPicPr>
            <a:picLocks noChangeAspect="1"/>
          </p:cNvPicPr>
          <p:nvPr/>
        </p:nvPicPr>
        <p:blipFill>
          <a:blip r:embed="rId7"/>
          <a:stretch>
            <a:fillRect/>
          </a:stretch>
        </p:blipFill>
        <p:spPr>
          <a:xfrm>
            <a:off x="621307" y="2131029"/>
            <a:ext cx="1189554" cy="936694"/>
          </a:xfrm>
          <a:prstGeom prst="rect">
            <a:avLst/>
          </a:prstGeom>
        </p:spPr>
      </p:pic>
      <p:sp>
        <p:nvSpPr>
          <p:cNvPr id="5" name="Title 4">
            <a:extLst>
              <a:ext uri="{FF2B5EF4-FFF2-40B4-BE49-F238E27FC236}">
                <a16:creationId xmlns:a16="http://schemas.microsoft.com/office/drawing/2014/main" id="{0233B8AA-8CB2-12BA-B90E-ED8BA2F5F259}"/>
              </a:ext>
            </a:extLst>
          </p:cNvPr>
          <p:cNvSpPr>
            <a:spLocks noGrp="1"/>
          </p:cNvSpPr>
          <p:nvPr>
            <p:ph type="title"/>
          </p:nvPr>
        </p:nvSpPr>
        <p:spPr>
          <a:xfrm>
            <a:off x="588263" y="457200"/>
            <a:ext cx="11018520" cy="553998"/>
          </a:xfrm>
        </p:spPr>
        <p:txBody>
          <a:bodyPr/>
          <a:lstStyle/>
          <a:p>
            <a:r>
              <a:rPr lang="en-US" dirty="0">
                <a:solidFill>
                  <a:prstClr val="black"/>
                </a:solidFill>
                <a:latin typeface="Segoe UI Semibold"/>
              </a:rPr>
              <a:t>Document Intelligence Models</a:t>
            </a:r>
            <a:endParaRPr lang="en-US" dirty="0"/>
          </a:p>
        </p:txBody>
      </p:sp>
      <p:sp>
        <p:nvSpPr>
          <p:cNvPr id="27" name="TextBox 26">
            <a:extLst>
              <a:ext uri="{FF2B5EF4-FFF2-40B4-BE49-F238E27FC236}">
                <a16:creationId xmlns:a16="http://schemas.microsoft.com/office/drawing/2014/main" id="{090CB09F-A873-1940-41E1-4EB1CF3CDB86}"/>
              </a:ext>
            </a:extLst>
          </p:cNvPr>
          <p:cNvSpPr txBox="1"/>
          <p:nvPr/>
        </p:nvSpPr>
        <p:spPr>
          <a:xfrm>
            <a:off x="489351" y="1384726"/>
            <a:ext cx="3421689"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prstClr val="black"/>
                </a:solidFill>
                <a:effectLst/>
                <a:uLnTx/>
                <a:uFillTx/>
                <a:latin typeface="Segoe UI"/>
                <a:ea typeface="+mn-ea"/>
                <a:cs typeface="+mn-cs"/>
              </a:rPr>
              <a:t>Document Analysis models</a:t>
            </a:r>
          </a:p>
        </p:txBody>
      </p:sp>
      <p:sp>
        <p:nvSpPr>
          <p:cNvPr id="33" name="TextBox 32">
            <a:extLst>
              <a:ext uri="{FF2B5EF4-FFF2-40B4-BE49-F238E27FC236}">
                <a16:creationId xmlns:a16="http://schemas.microsoft.com/office/drawing/2014/main" id="{2ECFF9C6-0FEA-76EC-A929-7E71D1304D4E}"/>
              </a:ext>
            </a:extLst>
          </p:cNvPr>
          <p:cNvSpPr txBox="1"/>
          <p:nvPr/>
        </p:nvSpPr>
        <p:spPr>
          <a:xfrm>
            <a:off x="8043164" y="1384187"/>
            <a:ext cx="3706714" cy="307777"/>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Custom models</a:t>
            </a:r>
          </a:p>
        </p:txBody>
      </p:sp>
      <p:pic>
        <p:nvPicPr>
          <p:cNvPr id="36" name="Graphic 35">
            <a:extLst>
              <a:ext uri="{FF2B5EF4-FFF2-40B4-BE49-F238E27FC236}">
                <a16:creationId xmlns:a16="http://schemas.microsoft.com/office/drawing/2014/main" id="{8968F7D1-0CE0-4CC0-6774-6BFF67E2EF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7999" y="5269924"/>
            <a:ext cx="1502954" cy="863266"/>
          </a:xfrm>
          <a:prstGeom prst="rect">
            <a:avLst/>
          </a:prstGeom>
        </p:spPr>
      </p:pic>
      <p:sp>
        <p:nvSpPr>
          <p:cNvPr id="37" name="TextBox 36">
            <a:extLst>
              <a:ext uri="{FF2B5EF4-FFF2-40B4-BE49-F238E27FC236}">
                <a16:creationId xmlns:a16="http://schemas.microsoft.com/office/drawing/2014/main" id="{DDF38F54-5431-1F90-20A8-0590A4A72F35}"/>
              </a:ext>
            </a:extLst>
          </p:cNvPr>
          <p:cNvSpPr txBox="1"/>
          <p:nvPr/>
        </p:nvSpPr>
        <p:spPr>
          <a:xfrm>
            <a:off x="4359988" y="2908868"/>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Receipt</a:t>
            </a:r>
          </a:p>
        </p:txBody>
      </p:sp>
      <p:pic>
        <p:nvPicPr>
          <p:cNvPr id="39" name="Graphic 38">
            <a:extLst>
              <a:ext uri="{FF2B5EF4-FFF2-40B4-BE49-F238E27FC236}">
                <a16:creationId xmlns:a16="http://schemas.microsoft.com/office/drawing/2014/main" id="{D921AFA0-84A3-9079-F8EC-36A4F55A99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8713" y="5357227"/>
            <a:ext cx="1296384" cy="739260"/>
          </a:xfrm>
          <a:prstGeom prst="rect">
            <a:avLst/>
          </a:prstGeom>
        </p:spPr>
      </p:pic>
      <p:pic>
        <p:nvPicPr>
          <p:cNvPr id="41" name="Graphic 40">
            <a:extLst>
              <a:ext uri="{FF2B5EF4-FFF2-40B4-BE49-F238E27FC236}">
                <a16:creationId xmlns:a16="http://schemas.microsoft.com/office/drawing/2014/main" id="{ABE74C35-A371-1BEF-7C65-882C925EBC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0363" y="3611122"/>
            <a:ext cx="1489460" cy="855516"/>
          </a:xfrm>
          <a:prstGeom prst="rect">
            <a:avLst/>
          </a:prstGeom>
        </p:spPr>
      </p:pic>
      <p:pic>
        <p:nvPicPr>
          <p:cNvPr id="43" name="Graphic 42">
            <a:extLst>
              <a:ext uri="{FF2B5EF4-FFF2-40B4-BE49-F238E27FC236}">
                <a16:creationId xmlns:a16="http://schemas.microsoft.com/office/drawing/2014/main" id="{7012AA80-F0EC-1ED7-30D1-43CA4ACD8B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3519" y="3567078"/>
            <a:ext cx="1524930" cy="897362"/>
          </a:xfrm>
          <a:prstGeom prst="rect">
            <a:avLst/>
          </a:prstGeom>
        </p:spPr>
      </p:pic>
      <p:pic>
        <p:nvPicPr>
          <p:cNvPr id="45" name="Graphic 44">
            <a:extLst>
              <a:ext uri="{FF2B5EF4-FFF2-40B4-BE49-F238E27FC236}">
                <a16:creationId xmlns:a16="http://schemas.microsoft.com/office/drawing/2014/main" id="{CC318B69-1E15-C129-EFB3-BB8E0C21B8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08323" y="5305853"/>
            <a:ext cx="1366202" cy="779074"/>
          </a:xfrm>
          <a:prstGeom prst="rect">
            <a:avLst/>
          </a:prstGeom>
        </p:spPr>
      </p:pic>
      <p:pic>
        <p:nvPicPr>
          <p:cNvPr id="47" name="Graphic 46">
            <a:extLst>
              <a:ext uri="{FF2B5EF4-FFF2-40B4-BE49-F238E27FC236}">
                <a16:creationId xmlns:a16="http://schemas.microsoft.com/office/drawing/2014/main" id="{2E5EFE68-B851-EC6A-0A93-3D66A2E48D8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46325" y="2068462"/>
            <a:ext cx="1284390" cy="732420"/>
          </a:xfrm>
          <a:prstGeom prst="rect">
            <a:avLst/>
          </a:prstGeom>
        </p:spPr>
      </p:pic>
      <p:sp>
        <p:nvSpPr>
          <p:cNvPr id="48" name="TextBox 47">
            <a:extLst>
              <a:ext uri="{FF2B5EF4-FFF2-40B4-BE49-F238E27FC236}">
                <a16:creationId xmlns:a16="http://schemas.microsoft.com/office/drawing/2014/main" id="{65B9C1A6-082A-72F5-47AC-05B7542053C8}"/>
              </a:ext>
            </a:extLst>
          </p:cNvPr>
          <p:cNvSpPr txBox="1"/>
          <p:nvPr/>
        </p:nvSpPr>
        <p:spPr>
          <a:xfrm>
            <a:off x="5871847" y="2908867"/>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Invoice</a:t>
            </a:r>
          </a:p>
        </p:txBody>
      </p:sp>
      <p:sp>
        <p:nvSpPr>
          <p:cNvPr id="49" name="TextBox 48">
            <a:extLst>
              <a:ext uri="{FF2B5EF4-FFF2-40B4-BE49-F238E27FC236}">
                <a16:creationId xmlns:a16="http://schemas.microsoft.com/office/drawing/2014/main" id="{EC352D5D-58C5-3586-0860-E72F2128B241}"/>
              </a:ext>
            </a:extLst>
          </p:cNvPr>
          <p:cNvSpPr txBox="1"/>
          <p:nvPr/>
        </p:nvSpPr>
        <p:spPr>
          <a:xfrm>
            <a:off x="4398952" y="4487797"/>
            <a:ext cx="1703531" cy="276999"/>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Contracts</a:t>
            </a:r>
          </a:p>
        </p:txBody>
      </p:sp>
      <p:sp>
        <p:nvSpPr>
          <p:cNvPr id="50" name="TextBox 49">
            <a:extLst>
              <a:ext uri="{FF2B5EF4-FFF2-40B4-BE49-F238E27FC236}">
                <a16:creationId xmlns:a16="http://schemas.microsoft.com/office/drawing/2014/main" id="{9294EB38-B9DF-07E2-F0AB-98B3B87D45C6}"/>
              </a:ext>
            </a:extLst>
          </p:cNvPr>
          <p:cNvSpPr txBox="1"/>
          <p:nvPr/>
        </p:nvSpPr>
        <p:spPr>
          <a:xfrm>
            <a:off x="5930715" y="4451351"/>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Identity documents</a:t>
            </a:r>
          </a:p>
        </p:txBody>
      </p:sp>
      <p:sp>
        <p:nvSpPr>
          <p:cNvPr id="51" name="TextBox 50">
            <a:extLst>
              <a:ext uri="{FF2B5EF4-FFF2-40B4-BE49-F238E27FC236}">
                <a16:creationId xmlns:a16="http://schemas.microsoft.com/office/drawing/2014/main" id="{CF72F790-DFBB-DB1C-1A9B-C2748734F69C}"/>
              </a:ext>
            </a:extLst>
          </p:cNvPr>
          <p:cNvSpPr txBox="1"/>
          <p:nvPr/>
        </p:nvSpPr>
        <p:spPr>
          <a:xfrm>
            <a:off x="4442481" y="6127380"/>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Segoe UI"/>
              </a:rPr>
              <a:t>cards</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5A32FEFD-7992-9E5E-1B74-610D5D46DB5E}"/>
              </a:ext>
            </a:extLst>
          </p:cNvPr>
          <p:cNvSpPr txBox="1"/>
          <p:nvPr/>
        </p:nvSpPr>
        <p:spPr>
          <a:xfrm>
            <a:off x="5954340" y="6127379"/>
            <a:ext cx="1703531"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US Tax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forms</a:t>
            </a:r>
          </a:p>
        </p:txBody>
      </p:sp>
      <p:grpSp>
        <p:nvGrpSpPr>
          <p:cNvPr id="53" name="Group 52">
            <a:extLst>
              <a:ext uri="{FF2B5EF4-FFF2-40B4-BE49-F238E27FC236}">
                <a16:creationId xmlns:a16="http://schemas.microsoft.com/office/drawing/2014/main" id="{D98D4AB2-7C69-0BAA-114E-90C8E54EC25F}"/>
              </a:ext>
            </a:extLst>
          </p:cNvPr>
          <p:cNvGrpSpPr/>
          <p:nvPr/>
        </p:nvGrpSpPr>
        <p:grpSpPr>
          <a:xfrm>
            <a:off x="9554857" y="5419984"/>
            <a:ext cx="2638250" cy="1142936"/>
            <a:chOff x="2423431" y="4022618"/>
            <a:chExt cx="2530098" cy="1769532"/>
          </a:xfrm>
        </p:grpSpPr>
        <p:sp>
          <p:nvSpPr>
            <p:cNvPr id="54" name="TextBox 53">
              <a:extLst>
                <a:ext uri="{FF2B5EF4-FFF2-40B4-BE49-F238E27FC236}">
                  <a16:creationId xmlns:a16="http://schemas.microsoft.com/office/drawing/2014/main" id="{FD438083-B034-2087-2EEE-5947EFE65BF8}"/>
                </a:ext>
              </a:extLst>
            </p:cNvPr>
            <p:cNvSpPr txBox="1"/>
            <p:nvPr/>
          </p:nvSpPr>
          <p:spPr>
            <a:xfrm>
              <a:off x="2423431" y="4022618"/>
              <a:ext cx="2480046" cy="38120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Classifier</a:t>
              </a:r>
            </a:p>
          </p:txBody>
        </p:sp>
        <p:sp>
          <p:nvSpPr>
            <p:cNvPr id="55" name="TextBox 54">
              <a:extLst>
                <a:ext uri="{FF2B5EF4-FFF2-40B4-BE49-F238E27FC236}">
                  <a16:creationId xmlns:a16="http://schemas.microsoft.com/office/drawing/2014/main" id="{A7D645B5-5577-5151-09E0-C1EE7F70ABDF}"/>
                </a:ext>
              </a:extLst>
            </p:cNvPr>
            <p:cNvSpPr txBox="1"/>
            <p:nvPr/>
          </p:nvSpPr>
          <p:spPr>
            <a:xfrm>
              <a:off x="2473483" y="4410271"/>
              <a:ext cx="2480046" cy="1381879"/>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rPr>
                <a:t>Train models to </a:t>
              </a:r>
              <a:r>
                <a:rPr lang="en-US" sz="1300" b="0" i="0" dirty="0">
                  <a:solidFill>
                    <a:srgbClr val="161616"/>
                  </a:solidFill>
                  <a:effectLst/>
                  <a:latin typeface="Segoe UI" panose="020B0502040204020203" pitchFamily="34" charset="0"/>
                </a:rPr>
                <a:t>Identify designated document types (classes) before invoking an extraction model</a:t>
              </a:r>
              <a:endParaRPr kumimoji="0" lang="en-US" sz="13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7D96F4A8-60B4-6EC9-8D28-C4007F6E4555}"/>
              </a:ext>
            </a:extLst>
          </p:cNvPr>
          <p:cNvSpPr txBox="1"/>
          <p:nvPr/>
        </p:nvSpPr>
        <p:spPr>
          <a:xfrm>
            <a:off x="7751157" y="3586653"/>
            <a:ext cx="1888896"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Extraction models</a:t>
            </a:r>
          </a:p>
        </p:txBody>
      </p:sp>
      <p:grpSp>
        <p:nvGrpSpPr>
          <p:cNvPr id="57" name="Group 56">
            <a:extLst>
              <a:ext uri="{FF2B5EF4-FFF2-40B4-BE49-F238E27FC236}">
                <a16:creationId xmlns:a16="http://schemas.microsoft.com/office/drawing/2014/main" id="{7902623A-4F9B-40F8-E1C4-27BA40981E61}"/>
              </a:ext>
            </a:extLst>
          </p:cNvPr>
          <p:cNvGrpSpPr/>
          <p:nvPr/>
        </p:nvGrpSpPr>
        <p:grpSpPr>
          <a:xfrm>
            <a:off x="9522800" y="4062614"/>
            <a:ext cx="2655710" cy="735406"/>
            <a:chOff x="2423430" y="4022618"/>
            <a:chExt cx="2480047" cy="1312225"/>
          </a:xfrm>
        </p:grpSpPr>
        <p:sp>
          <p:nvSpPr>
            <p:cNvPr id="58" name="TextBox 57">
              <a:extLst>
                <a:ext uri="{FF2B5EF4-FFF2-40B4-BE49-F238E27FC236}">
                  <a16:creationId xmlns:a16="http://schemas.microsoft.com/office/drawing/2014/main" id="{704DD4C3-8864-C95C-B0EF-0DACA97CC8D4}"/>
                </a:ext>
              </a:extLst>
            </p:cNvPr>
            <p:cNvSpPr txBox="1"/>
            <p:nvPr/>
          </p:nvSpPr>
          <p:spPr>
            <a:xfrm>
              <a:off x="2423431" y="4022618"/>
              <a:ext cx="2480046" cy="439345"/>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Custom composed</a:t>
              </a:r>
            </a:p>
          </p:txBody>
        </p:sp>
        <p:sp>
          <p:nvSpPr>
            <p:cNvPr id="59" name="TextBox 58">
              <a:extLst>
                <a:ext uri="{FF2B5EF4-FFF2-40B4-BE49-F238E27FC236}">
                  <a16:creationId xmlns:a16="http://schemas.microsoft.com/office/drawing/2014/main" id="{E29EA5CD-FAAB-FB31-EEB7-ACFFBE433F81}"/>
                </a:ext>
              </a:extLst>
            </p:cNvPr>
            <p:cNvSpPr txBox="1"/>
            <p:nvPr/>
          </p:nvSpPr>
          <p:spPr>
            <a:xfrm>
              <a:off x="2423430" y="4456150"/>
              <a:ext cx="2480046" cy="878693"/>
            </a:xfrm>
            <a:prstGeom prst="rect">
              <a:avLst/>
            </a:prstGeom>
            <a:noFill/>
          </p:spPr>
          <p:txBody>
            <a:bodyPr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i="0" dirty="0">
                  <a:solidFill>
                    <a:srgbClr val="161616"/>
                  </a:solidFill>
                  <a:effectLst/>
                  <a:latin typeface="Segoe UI" panose="020B0502040204020203" pitchFamily="34" charset="0"/>
                </a:rPr>
                <a:t>Extract data using a collection of models</a:t>
              </a:r>
              <a:endParaRPr kumimoji="0" lang="en-US" sz="13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5C8C15FA-359C-ABEF-7863-0C2BF19CC3D8}"/>
              </a:ext>
            </a:extLst>
          </p:cNvPr>
          <p:cNvSpPr txBox="1"/>
          <p:nvPr/>
        </p:nvSpPr>
        <p:spPr>
          <a:xfrm>
            <a:off x="7912853" y="6096487"/>
            <a:ext cx="1888896" cy="553998"/>
          </a:xfrm>
          <a:prstGeom prst="rect">
            <a:avLst/>
          </a:prstGeom>
          <a:noFill/>
        </p:spPr>
        <p:txBody>
          <a:bodyPr wrap="square" lIns="0" tIns="0" rIns="0" bIns="0" rtlCol="0">
            <a:spAutoFit/>
          </a:bodyPr>
          <a:lstStyle>
            <a:defPPr>
              <a:defRPr lang="en-US"/>
            </a:defPPr>
            <a:lvl1pPr>
              <a:defRPr sz="24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Classification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a:ea typeface="+mn-ea"/>
                <a:cs typeface="+mn-cs"/>
              </a:rPr>
              <a:t>models</a:t>
            </a:r>
          </a:p>
        </p:txBody>
      </p:sp>
    </p:spTree>
    <p:extLst>
      <p:ext uri="{BB962C8B-B14F-4D97-AF65-F5344CB8AC3E}">
        <p14:creationId xmlns:p14="http://schemas.microsoft.com/office/powerpoint/2010/main" val="31986039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OCR Text Extraction from Images &amp;Documents</a:t>
            </a:r>
          </a:p>
        </p:txBody>
      </p:sp>
      <p:pic>
        <p:nvPicPr>
          <p:cNvPr id="8" name="Picture 7">
            <a:extLst>
              <a:ext uri="{FF2B5EF4-FFF2-40B4-BE49-F238E27FC236}">
                <a16:creationId xmlns:a16="http://schemas.microsoft.com/office/drawing/2014/main" id="{C9F15BE8-17BB-4CE3-91AE-977F2863451B}"/>
              </a:ext>
            </a:extLst>
          </p:cNvPr>
          <p:cNvPicPr>
            <a:picLocks noChangeAspect="1"/>
          </p:cNvPicPr>
          <p:nvPr/>
        </p:nvPicPr>
        <p:blipFill>
          <a:blip r:embed="rId2"/>
          <a:stretch>
            <a:fillRect/>
          </a:stretch>
        </p:blipFill>
        <p:spPr>
          <a:xfrm>
            <a:off x="1339741" y="1122725"/>
            <a:ext cx="4599564" cy="2955001"/>
          </a:xfrm>
          <a:prstGeom prst="rect">
            <a:avLst/>
          </a:prstGeom>
          <a:ln>
            <a:solidFill>
              <a:schemeClr val="bg1">
                <a:lumMod val="65000"/>
              </a:schemeClr>
            </a:solidFill>
          </a:ln>
        </p:spPr>
      </p:pic>
      <p:pic>
        <p:nvPicPr>
          <p:cNvPr id="9" name="Picture 8">
            <a:extLst>
              <a:ext uri="{FF2B5EF4-FFF2-40B4-BE49-F238E27FC236}">
                <a16:creationId xmlns:a16="http://schemas.microsoft.com/office/drawing/2014/main" id="{1E4E5B30-133C-429E-AFB7-ED1326820B44}"/>
              </a:ext>
            </a:extLst>
          </p:cNvPr>
          <p:cNvPicPr>
            <a:picLocks noChangeAspect="1"/>
          </p:cNvPicPr>
          <p:nvPr/>
        </p:nvPicPr>
        <p:blipFill>
          <a:blip r:embed="rId3"/>
          <a:stretch>
            <a:fillRect/>
          </a:stretch>
        </p:blipFill>
        <p:spPr>
          <a:xfrm>
            <a:off x="1356481" y="1125692"/>
            <a:ext cx="4674908" cy="2952031"/>
          </a:xfrm>
          <a:prstGeom prst="rect">
            <a:avLst/>
          </a:prstGeom>
          <a:ln>
            <a:solidFill>
              <a:schemeClr val="bg1">
                <a:lumMod val="65000"/>
              </a:schemeClr>
            </a:solidFill>
          </a:ln>
        </p:spPr>
      </p:pic>
      <p:pic>
        <p:nvPicPr>
          <p:cNvPr id="10" name="Picture 9">
            <a:extLst>
              <a:ext uri="{FF2B5EF4-FFF2-40B4-BE49-F238E27FC236}">
                <a16:creationId xmlns:a16="http://schemas.microsoft.com/office/drawing/2014/main" id="{C7DC80AC-59E5-462D-8AA2-30773C51AAE4}"/>
              </a:ext>
            </a:extLst>
          </p:cNvPr>
          <p:cNvPicPr>
            <a:picLocks noChangeAspect="1"/>
          </p:cNvPicPr>
          <p:nvPr/>
        </p:nvPicPr>
        <p:blipFill>
          <a:blip r:embed="rId4"/>
          <a:stretch>
            <a:fillRect/>
          </a:stretch>
        </p:blipFill>
        <p:spPr>
          <a:xfrm>
            <a:off x="6095999" y="1122083"/>
            <a:ext cx="2275405" cy="2955647"/>
          </a:xfrm>
          <a:prstGeom prst="rect">
            <a:avLst/>
          </a:prstGeom>
        </p:spPr>
      </p:pic>
      <p:pic>
        <p:nvPicPr>
          <p:cNvPr id="11" name="Picture 10">
            <a:extLst>
              <a:ext uri="{FF2B5EF4-FFF2-40B4-BE49-F238E27FC236}">
                <a16:creationId xmlns:a16="http://schemas.microsoft.com/office/drawing/2014/main" id="{870D15AB-7088-4A35-BA92-20878DD75F06}"/>
              </a:ext>
            </a:extLst>
          </p:cNvPr>
          <p:cNvPicPr>
            <a:picLocks noChangeAspect="1"/>
          </p:cNvPicPr>
          <p:nvPr/>
        </p:nvPicPr>
        <p:blipFill>
          <a:blip r:embed="rId5"/>
          <a:stretch>
            <a:fillRect/>
          </a:stretch>
        </p:blipFill>
        <p:spPr>
          <a:xfrm>
            <a:off x="6096000" y="1122725"/>
            <a:ext cx="2271624" cy="2955001"/>
          </a:xfrm>
          <a:prstGeom prst="rect">
            <a:avLst/>
          </a:prstGeom>
        </p:spPr>
      </p:pic>
      <p:pic>
        <p:nvPicPr>
          <p:cNvPr id="12" name="Picture 11">
            <a:extLst>
              <a:ext uri="{FF2B5EF4-FFF2-40B4-BE49-F238E27FC236}">
                <a16:creationId xmlns:a16="http://schemas.microsoft.com/office/drawing/2014/main" id="{8DE116C7-44E8-49D3-9B70-A9A3FBA4DD0E}"/>
              </a:ext>
            </a:extLst>
          </p:cNvPr>
          <p:cNvPicPr>
            <a:picLocks noChangeAspect="1"/>
          </p:cNvPicPr>
          <p:nvPr/>
        </p:nvPicPr>
        <p:blipFill>
          <a:blip r:embed="rId6"/>
          <a:stretch>
            <a:fillRect/>
          </a:stretch>
        </p:blipFill>
        <p:spPr>
          <a:xfrm>
            <a:off x="7791834" y="4146403"/>
            <a:ext cx="2853027" cy="2415586"/>
          </a:xfrm>
          <a:prstGeom prst="rect">
            <a:avLst/>
          </a:prstGeom>
        </p:spPr>
      </p:pic>
      <p:pic>
        <p:nvPicPr>
          <p:cNvPr id="13" name="Picture 12">
            <a:extLst>
              <a:ext uri="{FF2B5EF4-FFF2-40B4-BE49-F238E27FC236}">
                <a16:creationId xmlns:a16="http://schemas.microsoft.com/office/drawing/2014/main" id="{59551B07-2BC5-4418-8095-96613DCB9A1B}"/>
              </a:ext>
            </a:extLst>
          </p:cNvPr>
          <p:cNvPicPr>
            <a:picLocks noChangeAspect="1"/>
          </p:cNvPicPr>
          <p:nvPr/>
        </p:nvPicPr>
        <p:blipFill>
          <a:blip r:embed="rId7"/>
          <a:stretch>
            <a:fillRect/>
          </a:stretch>
        </p:blipFill>
        <p:spPr>
          <a:xfrm>
            <a:off x="7791834" y="4127732"/>
            <a:ext cx="2835962" cy="2434257"/>
          </a:xfrm>
          <a:prstGeom prst="rect">
            <a:avLst/>
          </a:prstGeom>
        </p:spPr>
      </p:pic>
      <p:pic>
        <p:nvPicPr>
          <p:cNvPr id="14" name="Picture 13">
            <a:extLst>
              <a:ext uri="{FF2B5EF4-FFF2-40B4-BE49-F238E27FC236}">
                <a16:creationId xmlns:a16="http://schemas.microsoft.com/office/drawing/2014/main" id="{F20B7AD9-F166-4D50-99F7-8E29E8289B06}"/>
              </a:ext>
            </a:extLst>
          </p:cNvPr>
          <p:cNvPicPr>
            <a:picLocks noChangeAspect="1"/>
          </p:cNvPicPr>
          <p:nvPr/>
        </p:nvPicPr>
        <p:blipFill>
          <a:blip r:embed="rId8"/>
          <a:stretch>
            <a:fillRect/>
          </a:stretch>
        </p:blipFill>
        <p:spPr>
          <a:xfrm>
            <a:off x="1345143" y="4162894"/>
            <a:ext cx="3525127" cy="2415578"/>
          </a:xfrm>
          <a:prstGeom prst="rect">
            <a:avLst/>
          </a:prstGeom>
        </p:spPr>
      </p:pic>
      <p:pic>
        <p:nvPicPr>
          <p:cNvPr id="15" name="Picture 14">
            <a:extLst>
              <a:ext uri="{FF2B5EF4-FFF2-40B4-BE49-F238E27FC236}">
                <a16:creationId xmlns:a16="http://schemas.microsoft.com/office/drawing/2014/main" id="{C0B686ED-E958-4FBC-AE67-7B2BF7CDF728}"/>
              </a:ext>
            </a:extLst>
          </p:cNvPr>
          <p:cNvPicPr>
            <a:picLocks noChangeAspect="1"/>
          </p:cNvPicPr>
          <p:nvPr/>
        </p:nvPicPr>
        <p:blipFill>
          <a:blip r:embed="rId9"/>
          <a:stretch>
            <a:fillRect/>
          </a:stretch>
        </p:blipFill>
        <p:spPr>
          <a:xfrm>
            <a:off x="1352075" y="4162890"/>
            <a:ext cx="3518196" cy="2415581"/>
          </a:xfrm>
          <a:prstGeom prst="rect">
            <a:avLst/>
          </a:prstGeom>
        </p:spPr>
      </p:pic>
      <p:pic>
        <p:nvPicPr>
          <p:cNvPr id="16" name="Picture 15">
            <a:extLst>
              <a:ext uri="{FF2B5EF4-FFF2-40B4-BE49-F238E27FC236}">
                <a16:creationId xmlns:a16="http://schemas.microsoft.com/office/drawing/2014/main" id="{CB009FB8-85D8-4434-A60D-AC4A18774DAC}"/>
              </a:ext>
            </a:extLst>
          </p:cNvPr>
          <p:cNvPicPr>
            <a:picLocks noChangeAspect="1"/>
          </p:cNvPicPr>
          <p:nvPr/>
        </p:nvPicPr>
        <p:blipFill>
          <a:blip r:embed="rId10"/>
          <a:stretch>
            <a:fillRect/>
          </a:stretch>
        </p:blipFill>
        <p:spPr>
          <a:xfrm>
            <a:off x="4943457" y="4162886"/>
            <a:ext cx="2749529" cy="2452342"/>
          </a:xfrm>
          <a:prstGeom prst="rect">
            <a:avLst/>
          </a:prstGeom>
        </p:spPr>
      </p:pic>
      <p:pic>
        <p:nvPicPr>
          <p:cNvPr id="17" name="Picture 16">
            <a:extLst>
              <a:ext uri="{FF2B5EF4-FFF2-40B4-BE49-F238E27FC236}">
                <a16:creationId xmlns:a16="http://schemas.microsoft.com/office/drawing/2014/main" id="{0111EAA2-DC00-4AC3-BC67-0BB2E77C26D6}"/>
              </a:ext>
            </a:extLst>
          </p:cNvPr>
          <p:cNvPicPr>
            <a:picLocks noChangeAspect="1"/>
          </p:cNvPicPr>
          <p:nvPr/>
        </p:nvPicPr>
        <p:blipFill>
          <a:blip r:embed="rId11"/>
          <a:stretch>
            <a:fillRect/>
          </a:stretch>
        </p:blipFill>
        <p:spPr>
          <a:xfrm>
            <a:off x="4943456" y="4153843"/>
            <a:ext cx="2775193" cy="2452342"/>
          </a:xfrm>
          <a:prstGeom prst="rect">
            <a:avLst/>
          </a:prstGeom>
          <a:ln>
            <a:solidFill>
              <a:schemeClr val="bg1"/>
            </a:solidFill>
          </a:ln>
        </p:spPr>
      </p:pic>
      <p:pic>
        <p:nvPicPr>
          <p:cNvPr id="18" name="Picture 17">
            <a:extLst>
              <a:ext uri="{FF2B5EF4-FFF2-40B4-BE49-F238E27FC236}">
                <a16:creationId xmlns:a16="http://schemas.microsoft.com/office/drawing/2014/main" id="{41BCF0F8-D96A-42FD-B29A-9D65944B0D88}"/>
              </a:ext>
            </a:extLst>
          </p:cNvPr>
          <p:cNvPicPr>
            <a:picLocks noChangeAspect="1"/>
          </p:cNvPicPr>
          <p:nvPr/>
        </p:nvPicPr>
        <p:blipFill>
          <a:blip r:embed="rId12"/>
          <a:stretch>
            <a:fillRect/>
          </a:stretch>
        </p:blipFill>
        <p:spPr>
          <a:xfrm>
            <a:off x="8436015" y="1122799"/>
            <a:ext cx="2191781" cy="2947770"/>
          </a:xfrm>
          <a:prstGeom prst="rect">
            <a:avLst/>
          </a:prstGeom>
        </p:spPr>
      </p:pic>
      <p:pic>
        <p:nvPicPr>
          <p:cNvPr id="19" name="Picture 18">
            <a:extLst>
              <a:ext uri="{FF2B5EF4-FFF2-40B4-BE49-F238E27FC236}">
                <a16:creationId xmlns:a16="http://schemas.microsoft.com/office/drawing/2014/main" id="{C43FFD23-13B8-4A10-A43B-156E85B60C07}"/>
              </a:ext>
            </a:extLst>
          </p:cNvPr>
          <p:cNvPicPr>
            <a:picLocks noChangeAspect="1"/>
          </p:cNvPicPr>
          <p:nvPr/>
        </p:nvPicPr>
        <p:blipFill>
          <a:blip r:embed="rId13"/>
          <a:stretch>
            <a:fillRect/>
          </a:stretch>
        </p:blipFill>
        <p:spPr>
          <a:xfrm>
            <a:off x="8471895" y="1141154"/>
            <a:ext cx="2172966" cy="2929415"/>
          </a:xfrm>
          <a:prstGeom prst="rect">
            <a:avLst/>
          </a:prstGeom>
        </p:spPr>
      </p:pic>
    </p:spTree>
    <p:extLst>
      <p:ext uri="{BB962C8B-B14F-4D97-AF65-F5344CB8AC3E}">
        <p14:creationId xmlns:p14="http://schemas.microsoft.com/office/powerpoint/2010/main" val="3154942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Mixed languages</a:t>
            </a:r>
          </a:p>
        </p:txBody>
      </p:sp>
      <p:pic>
        <p:nvPicPr>
          <p:cNvPr id="8" name="Picture 7">
            <a:extLst>
              <a:ext uri="{FF2B5EF4-FFF2-40B4-BE49-F238E27FC236}">
                <a16:creationId xmlns:a16="http://schemas.microsoft.com/office/drawing/2014/main" id="{B3C1E4FF-1613-4D5A-8362-9F7FB890B8C5}"/>
              </a:ext>
            </a:extLst>
          </p:cNvPr>
          <p:cNvPicPr>
            <a:picLocks noChangeAspect="1"/>
          </p:cNvPicPr>
          <p:nvPr/>
        </p:nvPicPr>
        <p:blipFill>
          <a:blip r:embed="rId3"/>
          <a:stretch>
            <a:fillRect/>
          </a:stretch>
        </p:blipFill>
        <p:spPr>
          <a:xfrm>
            <a:off x="948905" y="1555819"/>
            <a:ext cx="3038189" cy="3951465"/>
          </a:xfrm>
          <a:prstGeom prst="rect">
            <a:avLst/>
          </a:prstGeom>
        </p:spPr>
      </p:pic>
      <p:pic>
        <p:nvPicPr>
          <p:cNvPr id="9" name="Picture 8">
            <a:extLst>
              <a:ext uri="{FF2B5EF4-FFF2-40B4-BE49-F238E27FC236}">
                <a16:creationId xmlns:a16="http://schemas.microsoft.com/office/drawing/2014/main" id="{BEFABD47-55CC-49FB-A20B-86008C2244E5}"/>
              </a:ext>
            </a:extLst>
          </p:cNvPr>
          <p:cNvPicPr>
            <a:picLocks noChangeAspect="1"/>
          </p:cNvPicPr>
          <p:nvPr/>
        </p:nvPicPr>
        <p:blipFill>
          <a:blip r:embed="rId4"/>
          <a:stretch>
            <a:fillRect/>
          </a:stretch>
        </p:blipFill>
        <p:spPr>
          <a:xfrm>
            <a:off x="901308" y="1555819"/>
            <a:ext cx="3085786" cy="3982013"/>
          </a:xfrm>
          <a:prstGeom prst="rect">
            <a:avLst/>
          </a:prstGeom>
        </p:spPr>
      </p:pic>
      <p:pic>
        <p:nvPicPr>
          <p:cNvPr id="10" name="Picture 9">
            <a:extLst>
              <a:ext uri="{FF2B5EF4-FFF2-40B4-BE49-F238E27FC236}">
                <a16:creationId xmlns:a16="http://schemas.microsoft.com/office/drawing/2014/main" id="{11267446-60CF-44BE-8FBC-C6E2CEE99876}"/>
              </a:ext>
            </a:extLst>
          </p:cNvPr>
          <p:cNvPicPr>
            <a:picLocks noChangeAspect="1"/>
          </p:cNvPicPr>
          <p:nvPr/>
        </p:nvPicPr>
        <p:blipFill>
          <a:blip r:embed="rId5"/>
          <a:stretch>
            <a:fillRect/>
          </a:stretch>
        </p:blipFill>
        <p:spPr>
          <a:xfrm>
            <a:off x="4074840" y="1577078"/>
            <a:ext cx="2972390" cy="3922518"/>
          </a:xfrm>
          <a:prstGeom prst="rect">
            <a:avLst/>
          </a:prstGeom>
        </p:spPr>
      </p:pic>
      <p:pic>
        <p:nvPicPr>
          <p:cNvPr id="11" name="Picture 10">
            <a:extLst>
              <a:ext uri="{FF2B5EF4-FFF2-40B4-BE49-F238E27FC236}">
                <a16:creationId xmlns:a16="http://schemas.microsoft.com/office/drawing/2014/main" id="{D1F80652-1A13-479F-AF38-6D7C42A99FD9}"/>
              </a:ext>
            </a:extLst>
          </p:cNvPr>
          <p:cNvPicPr>
            <a:picLocks noChangeAspect="1"/>
          </p:cNvPicPr>
          <p:nvPr/>
        </p:nvPicPr>
        <p:blipFill>
          <a:blip r:embed="rId6"/>
          <a:stretch>
            <a:fillRect/>
          </a:stretch>
        </p:blipFill>
        <p:spPr>
          <a:xfrm>
            <a:off x="4075699" y="1548131"/>
            <a:ext cx="2972156" cy="3982013"/>
          </a:xfrm>
          <a:prstGeom prst="rect">
            <a:avLst/>
          </a:prstGeom>
        </p:spPr>
      </p:pic>
      <p:pic>
        <p:nvPicPr>
          <p:cNvPr id="12" name="Picture 11" descr="A picture containing food&#10;&#10;Description automatically generated">
            <a:extLst>
              <a:ext uri="{FF2B5EF4-FFF2-40B4-BE49-F238E27FC236}">
                <a16:creationId xmlns:a16="http://schemas.microsoft.com/office/drawing/2014/main" id="{8B084A6D-FF76-4B54-9851-67D7269C80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2947" y="1555819"/>
            <a:ext cx="4343192" cy="3974324"/>
          </a:xfrm>
          <a:prstGeom prst="rect">
            <a:avLst/>
          </a:prstGeom>
          <a:ln>
            <a:solidFill>
              <a:schemeClr val="bg1">
                <a:lumMod val="65000"/>
              </a:schemeClr>
            </a:solidFill>
          </a:ln>
        </p:spPr>
      </p:pic>
      <p:pic>
        <p:nvPicPr>
          <p:cNvPr id="13" name="Picture 12" descr="A picture containing food&#10;&#10;Description automatically generated">
            <a:extLst>
              <a:ext uri="{FF2B5EF4-FFF2-40B4-BE49-F238E27FC236}">
                <a16:creationId xmlns:a16="http://schemas.microsoft.com/office/drawing/2014/main" id="{99EEE3F5-3BD4-4B8C-ABF4-44C5FA7E32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5601" y="1555820"/>
            <a:ext cx="4330536" cy="3974324"/>
          </a:xfrm>
          <a:prstGeom prst="rect">
            <a:avLst/>
          </a:prstGeom>
          <a:ln>
            <a:solidFill>
              <a:schemeClr val="bg1">
                <a:lumMod val="65000"/>
              </a:schemeClr>
            </a:solidFill>
          </a:ln>
        </p:spPr>
      </p:pic>
    </p:spTree>
    <p:extLst>
      <p:ext uri="{BB962C8B-B14F-4D97-AF65-F5344CB8AC3E}">
        <p14:creationId xmlns:p14="http://schemas.microsoft.com/office/powerpoint/2010/main" val="4126044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BE4-CAEB-4B6C-ABA7-3322A2B51515}"/>
              </a:ext>
            </a:extLst>
          </p:cNvPr>
          <p:cNvSpPr>
            <a:spLocks noGrp="1"/>
          </p:cNvSpPr>
          <p:nvPr>
            <p:ph type="title"/>
          </p:nvPr>
        </p:nvSpPr>
        <p:spPr/>
        <p:txBody>
          <a:bodyPr>
            <a:normAutofit/>
          </a:bodyPr>
          <a:lstStyle/>
          <a:p>
            <a:r>
              <a:rPr lang="en-US">
                <a:solidFill>
                  <a:schemeClr val="tx1"/>
                </a:solidFill>
              </a:rPr>
              <a:t>Example results: Diverse content</a:t>
            </a:r>
          </a:p>
        </p:txBody>
      </p:sp>
      <p:pic>
        <p:nvPicPr>
          <p:cNvPr id="18" name="Picture 17">
            <a:extLst>
              <a:ext uri="{FF2B5EF4-FFF2-40B4-BE49-F238E27FC236}">
                <a16:creationId xmlns:a16="http://schemas.microsoft.com/office/drawing/2014/main" id="{50BF8BAF-8311-4330-8E61-6C7BA765F67A}"/>
              </a:ext>
            </a:extLst>
          </p:cNvPr>
          <p:cNvPicPr>
            <a:picLocks noChangeAspect="1"/>
          </p:cNvPicPr>
          <p:nvPr/>
        </p:nvPicPr>
        <p:blipFill>
          <a:blip r:embed="rId3"/>
          <a:stretch>
            <a:fillRect/>
          </a:stretch>
        </p:blipFill>
        <p:spPr>
          <a:xfrm>
            <a:off x="4978014" y="1283908"/>
            <a:ext cx="5952659" cy="5046388"/>
          </a:xfrm>
          <a:prstGeom prst="rect">
            <a:avLst/>
          </a:prstGeom>
        </p:spPr>
      </p:pic>
      <p:pic>
        <p:nvPicPr>
          <p:cNvPr id="19" name="Picture 18">
            <a:extLst>
              <a:ext uri="{FF2B5EF4-FFF2-40B4-BE49-F238E27FC236}">
                <a16:creationId xmlns:a16="http://schemas.microsoft.com/office/drawing/2014/main" id="{FA189970-4C30-4A02-BBB9-FCBEB9E26B92}"/>
              </a:ext>
            </a:extLst>
          </p:cNvPr>
          <p:cNvPicPr>
            <a:picLocks noChangeAspect="1"/>
          </p:cNvPicPr>
          <p:nvPr/>
        </p:nvPicPr>
        <p:blipFill>
          <a:blip r:embed="rId4"/>
          <a:stretch>
            <a:fillRect/>
          </a:stretch>
        </p:blipFill>
        <p:spPr>
          <a:xfrm>
            <a:off x="4978014" y="1283908"/>
            <a:ext cx="5890725" cy="5046388"/>
          </a:xfrm>
          <a:prstGeom prst="rect">
            <a:avLst/>
          </a:prstGeom>
        </p:spPr>
      </p:pic>
      <p:pic>
        <p:nvPicPr>
          <p:cNvPr id="6" name="Picture 5">
            <a:extLst>
              <a:ext uri="{FF2B5EF4-FFF2-40B4-BE49-F238E27FC236}">
                <a16:creationId xmlns:a16="http://schemas.microsoft.com/office/drawing/2014/main" id="{D0490419-876E-4B9A-977C-69637A9AE1AC}"/>
              </a:ext>
            </a:extLst>
          </p:cNvPr>
          <p:cNvPicPr>
            <a:picLocks noChangeAspect="1"/>
          </p:cNvPicPr>
          <p:nvPr/>
        </p:nvPicPr>
        <p:blipFill>
          <a:blip r:embed="rId5"/>
          <a:stretch>
            <a:fillRect/>
          </a:stretch>
        </p:blipFill>
        <p:spPr>
          <a:xfrm>
            <a:off x="584200" y="1302234"/>
            <a:ext cx="4114252" cy="5046388"/>
          </a:xfrm>
          <a:prstGeom prst="rect">
            <a:avLst/>
          </a:prstGeom>
        </p:spPr>
      </p:pic>
      <p:pic>
        <p:nvPicPr>
          <p:cNvPr id="21" name="Picture 20">
            <a:extLst>
              <a:ext uri="{FF2B5EF4-FFF2-40B4-BE49-F238E27FC236}">
                <a16:creationId xmlns:a16="http://schemas.microsoft.com/office/drawing/2014/main" id="{C038E27E-F49E-4CFC-81B7-3CF7E03FBD55}"/>
              </a:ext>
            </a:extLst>
          </p:cNvPr>
          <p:cNvPicPr>
            <a:picLocks noChangeAspect="1"/>
          </p:cNvPicPr>
          <p:nvPr/>
        </p:nvPicPr>
        <p:blipFill>
          <a:blip r:embed="rId6"/>
          <a:stretch>
            <a:fillRect/>
          </a:stretch>
        </p:blipFill>
        <p:spPr>
          <a:xfrm>
            <a:off x="584200" y="1283908"/>
            <a:ext cx="4161286" cy="5046388"/>
          </a:xfrm>
          <a:prstGeom prst="rect">
            <a:avLst/>
          </a:prstGeom>
        </p:spPr>
      </p:pic>
    </p:spTree>
    <p:extLst>
      <p:ext uri="{BB962C8B-B14F-4D97-AF65-F5344CB8AC3E}">
        <p14:creationId xmlns:p14="http://schemas.microsoft.com/office/powerpoint/2010/main" val="2942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2.xml><?xml version="1.0" encoding="utf-8"?>
<a:theme xmlns:a="http://schemas.openxmlformats.org/drawingml/2006/main" name="Azure Black 2020">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2020" id="{83E846BB-F2AA-4C1F-AAF8-00E07553C659}" vid="{DA499CE8-AEFD-4965-8F79-71DC7140DA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2778</Words>
  <Application>Microsoft Office PowerPoint</Application>
  <PresentationFormat>Widescreen</PresentationFormat>
  <Paragraphs>584</Paragraphs>
  <Slides>39</Slides>
  <Notes>10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2" baseType="lpstr">
      <vt:lpstr>Arial Unicode MS</vt:lpstr>
      <vt:lpstr>Aptos</vt:lpstr>
      <vt:lpstr>Aptos Display</vt:lpstr>
      <vt:lpstr>Arial</vt:lpstr>
      <vt:lpstr>Calibri</vt:lpstr>
      <vt:lpstr>Consolas</vt:lpstr>
      <vt:lpstr>Segoe UI</vt:lpstr>
      <vt:lpstr>Segoe UI Semibold</vt:lpstr>
      <vt:lpstr>Segoe UI Semilight</vt:lpstr>
      <vt:lpstr>Wingdings</vt:lpstr>
      <vt:lpstr>White Template</vt:lpstr>
      <vt:lpstr>Azure Black 2020</vt:lpstr>
      <vt:lpstr>think-cell Slide</vt:lpstr>
      <vt:lpstr>Azure AI Document Intelligence</vt:lpstr>
      <vt:lpstr>Agenda</vt:lpstr>
      <vt:lpstr>PowerPoint Presentation</vt:lpstr>
      <vt:lpstr>Azure AI Document Intelligence</vt:lpstr>
      <vt:lpstr>Name Update</vt:lpstr>
      <vt:lpstr>Document Intelligence Models</vt:lpstr>
      <vt:lpstr>OCR Text Extraction from Images &amp;Documents</vt:lpstr>
      <vt:lpstr>Example results: Mixed languages</vt:lpstr>
      <vt:lpstr>Example results: Diverse content</vt:lpstr>
      <vt:lpstr>Example results: Handwritten text</vt:lpstr>
      <vt:lpstr>How it works</vt:lpstr>
      <vt:lpstr>Pretrained document-analysis models</vt:lpstr>
      <vt:lpstr>Layout Model</vt:lpstr>
      <vt:lpstr>Layout Model</vt:lpstr>
      <vt:lpstr>Field and Key Value pairs</vt:lpstr>
      <vt:lpstr>Latest update</vt:lpstr>
      <vt:lpstr>Add-on Capabilities</vt:lpstr>
      <vt:lpstr>Key Value Pair vs Query field</vt:lpstr>
      <vt:lpstr>Analysis Features</vt:lpstr>
      <vt:lpstr>Analysis Features</vt:lpstr>
      <vt:lpstr>Analysis Features</vt:lpstr>
      <vt:lpstr>Custom Extraction Models</vt:lpstr>
      <vt:lpstr>Template vs Neural Documents</vt:lpstr>
      <vt:lpstr>Train a custom model</vt:lpstr>
      <vt:lpstr>Labeling Best Practices</vt:lpstr>
      <vt:lpstr>PowerPoint Presentation</vt:lpstr>
      <vt:lpstr>Composed Model</vt:lpstr>
      <vt:lpstr>Custom Classification Model</vt:lpstr>
      <vt:lpstr>Supported File Format</vt:lpstr>
      <vt:lpstr>Pricing</vt:lpstr>
      <vt:lpstr>Pricing</vt:lpstr>
      <vt:lpstr>Commitment Tier</vt:lpstr>
      <vt:lpstr>Commitment Tier</vt:lpstr>
      <vt:lpstr>Retrieval-Augmented Generation</vt:lpstr>
      <vt:lpstr>Challenges in RAG</vt:lpstr>
      <vt:lpstr>LangChain component</vt:lpstr>
      <vt:lpstr>Semantic Chunking in RAG</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2021-04-23T08:56:53Z</dcterms:created>
  <dcterms:modified xsi:type="dcterms:W3CDTF">2024-03-12T11:11:46Z</dcterms:modified>
</cp:coreProperties>
</file>